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8" r:id="rId4"/>
    <p:sldId id="272" r:id="rId5"/>
    <p:sldId id="292" r:id="rId6"/>
    <p:sldId id="278" r:id="rId7"/>
    <p:sldId id="291" r:id="rId8"/>
    <p:sldId id="290" r:id="rId9"/>
    <p:sldId id="279" r:id="rId10"/>
    <p:sldId id="285" r:id="rId11"/>
    <p:sldId id="293" r:id="rId12"/>
    <p:sldId id="286" r:id="rId13"/>
    <p:sldId id="294" r:id="rId14"/>
    <p:sldId id="287" r:id="rId15"/>
    <p:sldId id="295" r:id="rId16"/>
    <p:sldId id="288" r:id="rId17"/>
    <p:sldId id="296" r:id="rId18"/>
    <p:sldId id="289" r:id="rId19"/>
    <p:sldId id="298" r:id="rId20"/>
    <p:sldId id="297" r:id="rId21"/>
    <p:sldId id="300" r:id="rId22"/>
    <p:sldId id="268" r:id="rId23"/>
    <p:sldId id="271" r:id="rId24"/>
    <p:sldId id="277" r:id="rId2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0" d="100"/>
          <a:sy n="120" d="100"/>
        </p:scale>
        <p:origin x="-1290" y="-1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9/27/2022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9/27/2022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9/27/2022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9/27/2022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lstStyle/>
          <a:p>
            <a:r>
              <a:rPr lang="en-US" dirty="0" smtClean="0">
                <a:solidFill>
                  <a:schemeClr val="bg1"/>
                </a:solidFill>
                <a:latin typeface="Arial Black" panose="020B0A04020102020204" pitchFamily="34" charset="0"/>
              </a:rPr>
              <a:t>SEICHE 2022</a:t>
            </a:r>
            <a:br>
              <a:rPr lang="en-US"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Basic Arduino Programming</a:t>
            </a:r>
            <a:endParaRPr lang="en-US" dirty="0">
              <a:solidFill>
                <a:schemeClr val="bg1"/>
              </a:solidFill>
              <a:latin typeface="Arial Black" panose="020B0A04020102020204" pitchFamily="34" charset="0"/>
            </a:endParaRPr>
          </a:p>
        </p:txBody>
      </p:sp>
      <p:sp>
        <p:nvSpPr>
          <p:cNvPr id="6"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rgbClr val="FFFF00"/>
                </a:solidFill>
                <a:latin typeface="Arial Black" panose="020B0A04020102020204" pitchFamily="34" charset="0"/>
              </a:rPr>
              <a:t>Instructor:   Paul Frommeyer</a:t>
            </a:r>
          </a:p>
          <a:p>
            <a:pPr algn="l">
              <a:spcBef>
                <a:spcPts val="0"/>
              </a:spcBef>
            </a:pPr>
            <a:r>
              <a:rPr lang="en-US" dirty="0">
                <a:solidFill>
                  <a:srgbClr val="FFFF00"/>
                </a:solidFill>
                <a:latin typeface="Arial Black" panose="020B0A04020102020204" pitchFamily="34" charset="0"/>
              </a:rPr>
              <a:t> </a:t>
            </a:r>
            <a:r>
              <a:rPr lang="en-US" dirty="0" smtClean="0">
                <a:solidFill>
                  <a:srgbClr val="FFFF00"/>
                </a:solidFill>
                <a:latin typeface="Arial Black" panose="020B0A04020102020204" pitchFamily="34" charset="0"/>
              </a:rPr>
              <a:t>                    </a:t>
            </a:r>
            <a:r>
              <a:rPr lang="en-US" sz="2000" dirty="0" smtClean="0">
                <a:solidFill>
                  <a:srgbClr val="FFFF00"/>
                </a:solidFill>
                <a:latin typeface="Arial Black" panose="020B0A04020102020204" pitchFamily="34" charset="0"/>
              </a:rPr>
              <a:t>www.paulfrommeyer.com</a:t>
            </a:r>
            <a:endParaRPr lang="en-US" dirty="0" smtClean="0">
              <a:solidFill>
                <a:srgbClr val="FFFF00"/>
              </a:solidFill>
              <a:latin typeface="Arial Black" panose="020B0A04020102020204" pitchFamily="34" charset="0"/>
            </a:endParaRPr>
          </a:p>
          <a:p>
            <a:pPr algn="l"/>
            <a:endParaRPr lang="en-US" dirty="0" smtClean="0">
              <a:solidFill>
                <a:srgbClr val="FFFF00"/>
              </a:solidFill>
              <a:latin typeface="Arial Black" panose="020B0A04020102020204" pitchFamily="34" charset="0"/>
            </a:endParaRPr>
          </a:p>
          <a:p>
            <a:pPr algn="l"/>
            <a:r>
              <a:rPr lang="en-US" sz="2800" dirty="0" smtClean="0">
                <a:solidFill>
                  <a:srgbClr val="FFFF00"/>
                </a:solidFill>
                <a:latin typeface="Arial Black" panose="020B0A04020102020204" pitchFamily="34" charset="0"/>
              </a:rPr>
              <a:t>Corporate Sponsor: DXC Technology</a:t>
            </a: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Self-Assignment</a:t>
            </a:r>
            <a:endParaRPr lang="en-US" dirty="0"/>
          </a:p>
        </p:txBody>
      </p:sp>
      <p:sp>
        <p:nvSpPr>
          <p:cNvPr id="3" name="Content Placeholder 2"/>
          <p:cNvSpPr>
            <a:spLocks noGrp="1"/>
          </p:cNvSpPr>
          <p:nvPr>
            <p:ph idx="1"/>
          </p:nvPr>
        </p:nvSpPr>
        <p:spPr>
          <a:xfrm>
            <a:off x="152400" y="1066800"/>
            <a:ext cx="8686800" cy="4572000"/>
          </a:xfrm>
        </p:spPr>
        <p:txBody>
          <a:bodyPr>
            <a:noAutofit/>
          </a:bodyPr>
          <a:lstStyle/>
          <a:p>
            <a:r>
              <a:rPr lang="en-US" sz="2350" dirty="0" smtClean="0"/>
              <a:t>In C++, and other languages, there is a sometimes confusing operation in which the = assignment operator is used to add </a:t>
            </a:r>
            <a:r>
              <a:rPr lang="en-US" sz="2350" u="sng" dirty="0" smtClean="0"/>
              <a:t>the value of a variable</a:t>
            </a:r>
            <a:r>
              <a:rPr lang="en-US" sz="2350" dirty="0" smtClean="0"/>
              <a:t> back to </a:t>
            </a:r>
            <a:r>
              <a:rPr lang="en-US" sz="2350" i="1" dirty="0" smtClean="0"/>
              <a:t>itself</a:t>
            </a:r>
            <a:r>
              <a:rPr lang="en-US" sz="2350" dirty="0" smtClean="0"/>
              <a:t>.</a:t>
            </a:r>
            <a:endParaRPr lang="en-US" sz="2350" dirty="0" smtClean="0"/>
          </a:p>
          <a:p>
            <a:r>
              <a:rPr lang="en-US" sz="2350" dirty="0" smtClean="0"/>
              <a:t>The key to how this works is in the phrase “the </a:t>
            </a:r>
            <a:r>
              <a:rPr lang="en-US" sz="2350" u="sng" dirty="0" smtClean="0"/>
              <a:t>value</a:t>
            </a:r>
            <a:r>
              <a:rPr lang="en-US" sz="2350" dirty="0" smtClean="0"/>
              <a:t> of a variable”.</a:t>
            </a:r>
            <a:endParaRPr lang="en-US" sz="2350" dirty="0" smtClean="0"/>
          </a:p>
          <a:p>
            <a:r>
              <a:rPr lang="en-US" sz="2350" dirty="0" smtClean="0"/>
              <a:t>Written out, the process works like this:</a:t>
            </a:r>
          </a:p>
          <a:p>
            <a:pPr lvl="1"/>
            <a:r>
              <a:rPr lang="en-US" sz="1950" dirty="0" smtClean="0"/>
              <a:t>Take the value of the current contents of a variable</a:t>
            </a:r>
          </a:p>
          <a:p>
            <a:pPr lvl="1"/>
            <a:r>
              <a:rPr lang="en-US" sz="1950" dirty="0" smtClean="0"/>
              <a:t>Then add those contents to the same variable</a:t>
            </a:r>
            <a:endParaRPr lang="en-US" sz="1950" dirty="0" smtClean="0"/>
          </a:p>
          <a:p>
            <a:r>
              <a:rPr lang="en-US" sz="2350" dirty="0" smtClean="0"/>
              <a:t>In program code, this looks like:</a:t>
            </a:r>
            <a:br>
              <a:rPr lang="en-US" sz="2350" dirty="0" smtClean="0"/>
            </a:br>
            <a:r>
              <a:rPr lang="en-US" sz="2350" dirty="0" smtClean="0"/>
              <a:t>	</a:t>
            </a:r>
            <a:r>
              <a:rPr lang="en-US" sz="2350" dirty="0" smtClean="0">
                <a:latin typeface="Consolas" panose="020B0609020204030204" pitchFamily="49" charset="0"/>
                <a:cs typeface="Consolas" panose="020B0609020204030204" pitchFamily="49" charset="0"/>
              </a:rPr>
              <a:t>a = a + 5;</a:t>
            </a:r>
            <a:endParaRPr lang="en-US" sz="2350" dirty="0" smtClean="0">
              <a:latin typeface="Consolas" panose="020B0609020204030204" pitchFamily="49" charset="0"/>
              <a:cs typeface="Consolas" panose="020B0609020204030204" pitchFamily="49" charset="0"/>
            </a:endParaRPr>
          </a:p>
          <a:p>
            <a:r>
              <a:rPr lang="en-US" sz="2350" dirty="0" smtClean="0"/>
              <a:t>It works because the value of A is taken </a:t>
            </a:r>
            <a:r>
              <a:rPr lang="en-US" sz="2350" u="sng" dirty="0" smtClean="0"/>
              <a:t>before</a:t>
            </a:r>
            <a:r>
              <a:rPr lang="en-US" sz="2350" dirty="0" smtClean="0"/>
              <a:t> the arithmetic operation is performed. So if a contains the value 8, the what’s really happening is this:</a:t>
            </a:r>
            <a:br>
              <a:rPr lang="en-US" sz="2350" dirty="0" smtClean="0"/>
            </a:br>
            <a:r>
              <a:rPr lang="en-US" sz="2350" dirty="0" smtClean="0"/>
              <a:t>	</a:t>
            </a:r>
            <a:r>
              <a:rPr lang="en-US" sz="2350" dirty="0" smtClean="0">
                <a:latin typeface="Consolas" panose="020B0609020204030204" pitchFamily="49" charset="0"/>
                <a:cs typeface="Consolas" panose="020B0609020204030204" pitchFamily="49" charset="0"/>
              </a:rPr>
              <a:t>a = 8 + 5;</a:t>
            </a:r>
            <a:endParaRPr lang="en-US" sz="2350" dirty="0" smtClean="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254566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dirty="0" smtClean="0"/>
              <a:t>Self-Assignment</a:t>
            </a:r>
            <a:endParaRPr lang="en-US" dirty="0"/>
          </a:p>
        </p:txBody>
      </p:sp>
      <p:sp>
        <p:nvSpPr>
          <p:cNvPr id="4" name="TextBox 3"/>
          <p:cNvSpPr txBox="1"/>
          <p:nvPr/>
        </p:nvSpPr>
        <p:spPr>
          <a:xfrm>
            <a:off x="441960" y="1741629"/>
            <a:ext cx="8534400" cy="4031873"/>
          </a:xfrm>
          <a:prstGeom prst="rect">
            <a:avLst/>
          </a:prstGeom>
          <a:noFill/>
        </p:spPr>
        <p:txBody>
          <a:bodyPr wrap="square" rtlCol="0">
            <a:spAutoFit/>
          </a:bodyPr>
          <a:lstStyle/>
          <a:p>
            <a:r>
              <a:rPr lang="en-US" sz="1600" dirty="0" smtClean="0">
                <a:solidFill>
                  <a:srgbClr val="FFFF00"/>
                </a:solidFill>
                <a:latin typeface="Lucida Console" panose="020B0609040504020204" pitchFamily="49" charset="0"/>
              </a:rPr>
              <a:t>byte </a:t>
            </a:r>
            <a:r>
              <a:rPr lang="en-US" sz="1600" dirty="0" err="1" smtClean="0">
                <a:solidFill>
                  <a:srgbClr val="FFFF00"/>
                </a:solidFill>
                <a:latin typeface="Lucida Console" panose="020B0609040504020204" pitchFamily="49" charset="0"/>
              </a:rPr>
              <a:t>testvar</a:t>
            </a:r>
            <a:r>
              <a:rPr lang="en-US" sz="1600" dirty="0" smtClean="0">
                <a:solidFill>
                  <a:srgbClr val="FFFF00"/>
                </a:solidFill>
                <a:latin typeface="Lucida Console" panose="020B0609040504020204" pitchFamily="49" charset="0"/>
              </a:rPr>
              <a:t> = </a:t>
            </a:r>
            <a:r>
              <a:rPr lang="en-US" sz="1600" dirty="0" smtClean="0">
                <a:solidFill>
                  <a:srgbClr val="FFFF00"/>
                </a:solidFill>
                <a:latin typeface="Lucida Console" panose="020B0609040504020204" pitchFamily="49" charset="0"/>
              </a:rPr>
              <a:t>0</a:t>
            </a:r>
            <a:r>
              <a:rPr lang="en-US" sz="1600" dirty="0" smtClean="0">
                <a:solidFill>
                  <a:srgbClr val="FFFF00"/>
                </a:solidFill>
                <a:latin typeface="Lucida Console" panose="020B0609040504020204" pitchFamily="49" charset="0"/>
              </a:rPr>
              <a:t>;</a:t>
            </a:r>
            <a:endParaRPr lang="en-US" sz="1600" dirty="0">
              <a:solidFill>
                <a:srgbClr val="FFFF00"/>
              </a:solidFill>
              <a:latin typeface="Lucida Console" panose="020B0609040504020204" pitchFamily="49" charset="0"/>
            </a:endParaRPr>
          </a:p>
          <a:p>
            <a:endParaRPr lang="en-US" sz="1600" dirty="0">
              <a:solidFill>
                <a:srgbClr val="00B0F0"/>
              </a:solidFill>
              <a:latin typeface="Lucida Console" panose="020B0609040504020204" pitchFamily="49" charset="0"/>
            </a:endParaRPr>
          </a:p>
          <a:p>
            <a:r>
              <a:rPr lang="en-US" sz="1600" dirty="0">
                <a:solidFill>
                  <a:srgbClr val="FFFF00"/>
                </a:solidFill>
                <a:latin typeface="Lucida Console" panose="020B0609040504020204" pitchFamily="49" charset="0"/>
              </a:rPr>
              <a:t>// the setup function runs once when you press reset or power </a:t>
            </a:r>
            <a:r>
              <a:rPr lang="en-US" sz="1600" dirty="0" smtClean="0">
                <a:solidFill>
                  <a:srgbClr val="FFFF00"/>
                </a:solidFill>
                <a:latin typeface="Lucida Console" panose="020B0609040504020204" pitchFamily="49" charset="0"/>
              </a:rPr>
              <a:t>up</a:t>
            </a:r>
          </a:p>
          <a:p>
            <a:r>
              <a:rPr lang="en-US" sz="1600" dirty="0" smtClean="0">
                <a:solidFill>
                  <a:srgbClr val="FFFF00"/>
                </a:solidFill>
                <a:latin typeface="Lucida Console" panose="020B0609040504020204" pitchFamily="49" charset="0"/>
              </a:rPr>
              <a:t>void </a:t>
            </a:r>
            <a:r>
              <a:rPr lang="en-US" sz="1600" dirty="0">
                <a:solidFill>
                  <a:srgbClr val="FFFF00"/>
                </a:solidFill>
                <a:latin typeface="Lucida Console" panose="020B0609040504020204" pitchFamily="49" charset="0"/>
              </a:rPr>
              <a:t>setup() {</a:t>
            </a:r>
          </a:p>
          <a:p>
            <a:r>
              <a:rPr lang="en-US" sz="1600" dirty="0">
                <a:solidFill>
                  <a:srgbClr val="FFFF00"/>
                </a:solidFill>
                <a:latin typeface="Lucida Console" panose="020B0609040504020204" pitchFamily="49" charset="0"/>
              </a:rPr>
              <a:t>  // </a:t>
            </a:r>
            <a:r>
              <a:rPr lang="en-US" sz="1600" dirty="0" smtClean="0">
                <a:solidFill>
                  <a:srgbClr val="FFFF00"/>
                </a:solidFill>
                <a:latin typeface="Lucida Console" panose="020B0609040504020204" pitchFamily="49" charset="0"/>
              </a:rPr>
              <a:t>Setup port for serial monitor</a:t>
            </a:r>
          </a:p>
          <a:p>
            <a:r>
              <a:rPr lang="en-US" sz="1600" dirty="0">
                <a:solidFill>
                  <a:srgbClr val="FFFF00"/>
                </a:solidFill>
                <a:latin typeface="Lucida Console" panose="020B0609040504020204" pitchFamily="49" charset="0"/>
              </a:rPr>
              <a:t> </a:t>
            </a:r>
            <a:r>
              <a:rPr lang="en-US" sz="1600" dirty="0" smtClean="0">
                <a:solidFill>
                  <a:srgbClr val="FFFF00"/>
                </a:solidFill>
                <a:latin typeface="Lucida Console" panose="020B0609040504020204" pitchFamily="49" charset="0"/>
              </a:rPr>
              <a:t> </a:t>
            </a:r>
            <a:r>
              <a:rPr lang="en-US" sz="1600" dirty="0" err="1" smtClean="0">
                <a:solidFill>
                  <a:srgbClr val="FFFF00"/>
                </a:solidFill>
                <a:latin typeface="Lucida Console" panose="020B0609040504020204" pitchFamily="49" charset="0"/>
              </a:rPr>
              <a:t>Serial.begin</a:t>
            </a:r>
            <a:r>
              <a:rPr lang="en-US" sz="1600" dirty="0" smtClean="0">
                <a:solidFill>
                  <a:srgbClr val="FFFF00"/>
                </a:solidFill>
                <a:latin typeface="Lucida Console" panose="020B0609040504020204" pitchFamily="49" charset="0"/>
              </a:rPr>
              <a:t>(9600);</a:t>
            </a:r>
            <a:endParaRPr lang="en-US" sz="1600" dirty="0">
              <a:solidFill>
                <a:srgbClr val="FFFF00"/>
              </a:solidFill>
              <a:latin typeface="Lucida Console" panose="020B0609040504020204" pitchFamily="49" charset="0"/>
            </a:endParaRPr>
          </a:p>
          <a:p>
            <a:r>
              <a:rPr lang="en-US" sz="1600" dirty="0" smtClean="0">
                <a:solidFill>
                  <a:srgbClr val="FFFF00"/>
                </a:solidFill>
                <a:latin typeface="Lucida Console" panose="020B0609040504020204" pitchFamily="49" charset="0"/>
              </a:rPr>
              <a:t>}</a:t>
            </a:r>
            <a:endParaRPr lang="en-US" sz="1600" dirty="0">
              <a:solidFill>
                <a:srgbClr val="FFFF00"/>
              </a:solidFill>
              <a:latin typeface="Lucida Console" panose="020B0609040504020204" pitchFamily="49" charset="0"/>
            </a:endParaRPr>
          </a:p>
          <a:p>
            <a:endParaRPr lang="en-US" sz="1600" dirty="0">
              <a:solidFill>
                <a:srgbClr val="FFFF00"/>
              </a:solidFill>
              <a:latin typeface="Lucida Console" panose="020B0609040504020204" pitchFamily="49" charset="0"/>
            </a:endParaRPr>
          </a:p>
          <a:p>
            <a:r>
              <a:rPr lang="en-US" sz="1600" dirty="0">
                <a:solidFill>
                  <a:srgbClr val="FFFF00"/>
                </a:solidFill>
                <a:latin typeface="Lucida Console" panose="020B0609040504020204" pitchFamily="49" charset="0"/>
              </a:rPr>
              <a:t>// the loop function runs over and over again </a:t>
            </a:r>
            <a:r>
              <a:rPr lang="en-US" sz="1600" dirty="0" smtClean="0">
                <a:solidFill>
                  <a:srgbClr val="FFFF00"/>
                </a:solidFill>
                <a:latin typeface="Lucida Console" panose="020B0609040504020204" pitchFamily="49" charset="0"/>
              </a:rPr>
              <a:t>forever</a:t>
            </a:r>
          </a:p>
          <a:p>
            <a:r>
              <a:rPr lang="en-US" sz="1600" dirty="0" smtClean="0">
                <a:solidFill>
                  <a:srgbClr val="FFFF00"/>
                </a:solidFill>
                <a:latin typeface="Lucida Console" panose="020B0609040504020204" pitchFamily="49" charset="0"/>
              </a:rPr>
              <a:t>// so will increment </a:t>
            </a:r>
            <a:r>
              <a:rPr lang="en-US" sz="1600" dirty="0" err="1" smtClean="0">
                <a:solidFill>
                  <a:srgbClr val="FFFF00"/>
                </a:solidFill>
                <a:latin typeface="Lucida Console" panose="020B0609040504020204" pitchFamily="49" charset="0"/>
              </a:rPr>
              <a:t>testvar</a:t>
            </a:r>
            <a:r>
              <a:rPr lang="en-US" sz="1600" dirty="0" smtClean="0">
                <a:solidFill>
                  <a:srgbClr val="FFFF00"/>
                </a:solidFill>
                <a:latin typeface="Lucida Console" panose="020B0609040504020204" pitchFamily="49" charset="0"/>
              </a:rPr>
              <a:t> forever</a:t>
            </a:r>
            <a:endParaRPr lang="en-US" sz="1600" dirty="0">
              <a:solidFill>
                <a:srgbClr val="FFFF00"/>
              </a:solidFill>
              <a:latin typeface="Lucida Console" panose="020B0609040504020204" pitchFamily="49" charset="0"/>
            </a:endParaRPr>
          </a:p>
          <a:p>
            <a:r>
              <a:rPr lang="en-US" sz="1600" dirty="0">
                <a:solidFill>
                  <a:srgbClr val="FFFF00"/>
                </a:solidFill>
                <a:latin typeface="Lucida Console" panose="020B0609040504020204" pitchFamily="49" charset="0"/>
              </a:rPr>
              <a:t>void loop() {</a:t>
            </a:r>
          </a:p>
          <a:p>
            <a:r>
              <a:rPr lang="en-US" sz="1600" dirty="0" smtClean="0">
                <a:solidFill>
                  <a:srgbClr val="FFFF00"/>
                </a:solidFill>
                <a:latin typeface="Lucida Console" panose="020B0609040504020204" pitchFamily="49" charset="0"/>
              </a:rPr>
              <a:t>  </a:t>
            </a:r>
            <a:r>
              <a:rPr lang="en-US" sz="1600" dirty="0" err="1" smtClean="0">
                <a:solidFill>
                  <a:srgbClr val="FFFF00"/>
                </a:solidFill>
                <a:latin typeface="Lucida Console" panose="020B0609040504020204" pitchFamily="49" charset="0"/>
              </a:rPr>
              <a:t>Serial.println</a:t>
            </a:r>
            <a:r>
              <a:rPr lang="en-US" sz="1600" dirty="0" smtClean="0">
                <a:solidFill>
                  <a:srgbClr val="FFFF00"/>
                </a:solidFill>
                <a:latin typeface="Lucida Console" panose="020B0609040504020204" pitchFamily="49" charset="0"/>
              </a:rPr>
              <a:t>(</a:t>
            </a:r>
            <a:r>
              <a:rPr lang="en-US" sz="1600" dirty="0" err="1" smtClean="0">
                <a:solidFill>
                  <a:srgbClr val="FFFF00"/>
                </a:solidFill>
                <a:latin typeface="Lucida Console" panose="020B0609040504020204" pitchFamily="49" charset="0"/>
              </a:rPr>
              <a:t>testvar,DEC</a:t>
            </a:r>
            <a:r>
              <a:rPr lang="en-US" sz="1600" dirty="0" smtClean="0">
                <a:solidFill>
                  <a:srgbClr val="FFFF00"/>
                </a:solidFill>
                <a:latin typeface="Lucida Console" panose="020B0609040504020204" pitchFamily="49" charset="0"/>
              </a:rPr>
              <a:t>);</a:t>
            </a:r>
          </a:p>
          <a:p>
            <a:r>
              <a:rPr lang="en-US" sz="1600" dirty="0">
                <a:solidFill>
                  <a:srgbClr val="FFFF00"/>
                </a:solidFill>
                <a:latin typeface="Lucida Console" panose="020B0609040504020204" pitchFamily="49" charset="0"/>
              </a:rPr>
              <a:t> </a:t>
            </a:r>
            <a:r>
              <a:rPr lang="en-US" sz="1600" dirty="0">
                <a:solidFill>
                  <a:srgbClr val="FFFF00"/>
                </a:solidFill>
                <a:latin typeface="Lucida Console" panose="020B0609040504020204" pitchFamily="49" charset="0"/>
              </a:rPr>
              <a:t> </a:t>
            </a:r>
            <a:r>
              <a:rPr lang="en-US" sz="1600" b="1" dirty="0" err="1" smtClean="0">
                <a:solidFill>
                  <a:srgbClr val="FFFF00"/>
                </a:solidFill>
                <a:latin typeface="Lucida Console" panose="020B0609040504020204" pitchFamily="49" charset="0"/>
              </a:rPr>
              <a:t>testvar</a:t>
            </a:r>
            <a:r>
              <a:rPr lang="en-US" sz="1600" b="1" dirty="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 </a:t>
            </a:r>
            <a:r>
              <a:rPr lang="en-US" sz="1600" b="1" dirty="0" err="1" smtClean="0">
                <a:solidFill>
                  <a:srgbClr val="FFFF00"/>
                </a:solidFill>
                <a:latin typeface="Lucida Console" panose="020B0609040504020204" pitchFamily="49" charset="0"/>
              </a:rPr>
              <a:t>testvar</a:t>
            </a:r>
            <a:r>
              <a:rPr lang="en-US" sz="1600" b="1" dirty="0" smtClean="0">
                <a:solidFill>
                  <a:srgbClr val="FFFF00"/>
                </a:solidFill>
                <a:latin typeface="Lucida Console" panose="020B0609040504020204" pitchFamily="49" charset="0"/>
              </a:rPr>
              <a:t> + 8;</a:t>
            </a:r>
          </a:p>
          <a:p>
            <a:r>
              <a:rPr lang="en-US" sz="1600" dirty="0" smtClean="0">
                <a:solidFill>
                  <a:srgbClr val="FFFF00"/>
                </a:solidFill>
                <a:latin typeface="Lucida Console" panose="020B0609040504020204" pitchFamily="49" charset="0"/>
              </a:rPr>
              <a:t>// Do not reduce delay below 250 to avoid locking up IDE or laptop</a:t>
            </a:r>
          </a:p>
          <a:p>
            <a:r>
              <a:rPr lang="en-US" sz="1600" dirty="0">
                <a:solidFill>
                  <a:srgbClr val="FFFF00"/>
                </a:solidFill>
                <a:latin typeface="Lucida Console" panose="020B0609040504020204" pitchFamily="49" charset="0"/>
              </a:rPr>
              <a:t> </a:t>
            </a:r>
            <a:r>
              <a:rPr lang="en-US" sz="1600" dirty="0" smtClean="0">
                <a:solidFill>
                  <a:srgbClr val="FFFF00"/>
                </a:solidFill>
                <a:latin typeface="Lucida Console" panose="020B0609040504020204" pitchFamily="49" charset="0"/>
              </a:rPr>
              <a:t> delay(500);</a:t>
            </a:r>
            <a:endParaRPr lang="en-US" sz="1600" dirty="0">
              <a:solidFill>
                <a:srgbClr val="FFFF00"/>
              </a:solidFill>
              <a:latin typeface="Lucida Console" panose="020B0609040504020204" pitchFamily="49" charset="0"/>
            </a:endParaRPr>
          </a:p>
          <a:p>
            <a:r>
              <a:rPr lang="en-US" sz="1600" dirty="0">
                <a:solidFill>
                  <a:srgbClr val="FFFF00"/>
                </a:solidFill>
                <a:latin typeface="Lucida Console" panose="020B0609040504020204" pitchFamily="49" charset="0"/>
              </a:rPr>
              <a:t>}</a:t>
            </a:r>
          </a:p>
        </p:txBody>
      </p:sp>
      <p:sp>
        <p:nvSpPr>
          <p:cNvPr id="6" name="Content Placeholder 2"/>
          <p:cNvSpPr txBox="1">
            <a:spLocks/>
          </p:cNvSpPr>
          <p:nvPr/>
        </p:nvSpPr>
        <p:spPr>
          <a:xfrm>
            <a:off x="304800" y="838200"/>
            <a:ext cx="8534400" cy="7620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ea typeface="Segoe UI Symbol"/>
                <a:sym typeface="Wingdings"/>
              </a:rPr>
              <a:t>Let’s modify our sketch to use self-assignment instead of </a:t>
            </a:r>
            <a:r>
              <a:rPr lang="en-US" sz="2000" b="1" dirty="0" err="1" smtClean="0">
                <a:ea typeface="Segoe UI Symbol"/>
                <a:sym typeface="Wingdings"/>
              </a:rPr>
              <a:t>autoincrement</a:t>
            </a:r>
            <a:r>
              <a:rPr lang="en-US" sz="2000" b="1" dirty="0" smtClean="0">
                <a:ea typeface="Segoe UI Symbol"/>
                <a:sym typeface="Wingdings"/>
              </a:rPr>
              <a:t>. Replace the </a:t>
            </a:r>
            <a:r>
              <a:rPr lang="en-US" sz="2000" b="1" dirty="0" err="1" smtClean="0">
                <a:ea typeface="Segoe UI Symbol"/>
                <a:sym typeface="Wingdings"/>
              </a:rPr>
              <a:t>testvar</a:t>
            </a:r>
            <a:r>
              <a:rPr lang="en-US" sz="2000" b="1" dirty="0" smtClean="0">
                <a:ea typeface="Segoe UI Symbol"/>
                <a:sym typeface="Wingdings"/>
              </a:rPr>
              <a:t> </a:t>
            </a:r>
            <a:r>
              <a:rPr lang="en-US" sz="2000" b="1" dirty="0" err="1" smtClean="0">
                <a:ea typeface="Segoe UI Symbol"/>
                <a:sym typeface="Wingdings"/>
              </a:rPr>
              <a:t>autoincrement</a:t>
            </a:r>
            <a:r>
              <a:rPr lang="en-US" sz="2000" b="1" dirty="0" smtClean="0">
                <a:ea typeface="Segoe UI Symbol"/>
                <a:sym typeface="Wingdings"/>
              </a:rPr>
              <a:t> as shown below, then upload the sketch and watch the results in the monitor.</a:t>
            </a:r>
            <a:endParaRPr lang="en-US" sz="2000" b="1" dirty="0"/>
          </a:p>
        </p:txBody>
      </p:sp>
      <p:sp>
        <p:nvSpPr>
          <p:cNvPr id="9" name="Content Placeholder 2"/>
          <p:cNvSpPr txBox="1">
            <a:spLocks/>
          </p:cNvSpPr>
          <p:nvPr/>
        </p:nvSpPr>
        <p:spPr>
          <a:xfrm>
            <a:off x="489668" y="5943600"/>
            <a:ext cx="8229600" cy="7620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ea typeface="Segoe UI Symbol"/>
                <a:sym typeface="Wingdings"/>
              </a:rPr>
              <a:t>Describe your results. What is happening, and why?</a:t>
            </a:r>
            <a:endParaRPr lang="en-US" sz="2000" b="1" dirty="0"/>
          </a:p>
        </p:txBody>
      </p:sp>
    </p:spTree>
    <p:extLst>
      <p:ext uri="{BB962C8B-B14F-4D97-AF65-F5344CB8AC3E}">
        <p14:creationId xmlns:p14="http://schemas.microsoft.com/office/powerpoint/2010/main" val="3135890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dirty="0" smtClean="0"/>
              <a:t>Truth Values in C++</a:t>
            </a:r>
            <a:endParaRPr lang="en-US" dirty="0"/>
          </a:p>
        </p:txBody>
      </p:sp>
      <p:sp>
        <p:nvSpPr>
          <p:cNvPr id="3" name="Content Placeholder 2"/>
          <p:cNvSpPr>
            <a:spLocks noGrp="1"/>
          </p:cNvSpPr>
          <p:nvPr>
            <p:ph idx="1"/>
          </p:nvPr>
        </p:nvSpPr>
        <p:spPr>
          <a:xfrm>
            <a:off x="152400" y="914400"/>
            <a:ext cx="8686800" cy="5791200"/>
          </a:xfrm>
        </p:spPr>
        <p:txBody>
          <a:bodyPr>
            <a:noAutofit/>
          </a:bodyPr>
          <a:lstStyle/>
          <a:p>
            <a:r>
              <a:rPr lang="en-US" sz="1800" dirty="0" smtClean="0"/>
              <a:t>The C++ language has a limited concept of “truth”. This is exactly equivalent to whether a circuit is on or off.</a:t>
            </a:r>
            <a:endParaRPr lang="en-US" sz="1800" dirty="0" smtClean="0"/>
          </a:p>
          <a:p>
            <a:r>
              <a:rPr lang="en-US" sz="1800" dirty="0" smtClean="0"/>
              <a:t>As you might expect from previous lessons, truth for an Arduino is, then, expressed as either a zero (false) or </a:t>
            </a:r>
            <a:r>
              <a:rPr lang="en-US" sz="1800" i="1" u="sng" dirty="0" smtClean="0"/>
              <a:t>anything else </a:t>
            </a:r>
            <a:r>
              <a:rPr lang="en-US" sz="1800" dirty="0" smtClean="0"/>
              <a:t>(true).</a:t>
            </a:r>
            <a:endParaRPr lang="en-US" sz="1800" dirty="0" smtClean="0"/>
          </a:p>
          <a:p>
            <a:r>
              <a:rPr lang="en-US" sz="1800" dirty="0" smtClean="0"/>
              <a:t>The IDE provides a “shorthand” when we need to explicitly refer to these values:</a:t>
            </a:r>
            <a:br>
              <a:rPr lang="en-US" sz="1800" dirty="0" smtClean="0"/>
            </a:br>
            <a:r>
              <a:rPr lang="en-US" sz="1800" dirty="0" smtClean="0"/>
              <a:t>	TRUE </a:t>
            </a:r>
            <a:r>
              <a:rPr lang="en-US" sz="1800" dirty="0" smtClean="0"/>
              <a:t>is a word that is “mapped” to the number 1</a:t>
            </a:r>
            <a:br>
              <a:rPr lang="en-US" sz="1800" dirty="0" smtClean="0"/>
            </a:br>
            <a:r>
              <a:rPr lang="en-US" sz="1800" dirty="0" smtClean="0"/>
              <a:t>	FALSE is a word that is “mapped” to the number 0</a:t>
            </a:r>
            <a:endParaRPr lang="en-US" sz="1800" dirty="0" smtClean="0"/>
          </a:p>
          <a:p>
            <a:r>
              <a:rPr lang="en-US" sz="1800" dirty="0" smtClean="0"/>
              <a:t>Why do we care? Because all arithmetic expressions evaluate to (produce) a truth value. This is used in more advanced computer operations, and is </a:t>
            </a:r>
            <a:r>
              <a:rPr lang="en-US" sz="1800" u="sng" dirty="0" smtClean="0"/>
              <a:t>critical</a:t>
            </a:r>
            <a:r>
              <a:rPr lang="en-US" sz="1800" dirty="0" smtClean="0"/>
              <a:t> for </a:t>
            </a:r>
            <a:r>
              <a:rPr lang="en-US" sz="1800" i="1" dirty="0" smtClean="0"/>
              <a:t>conditional expressions</a:t>
            </a:r>
            <a:r>
              <a:rPr lang="en-US" sz="1800" dirty="0" smtClean="0"/>
              <a:t>, which we will look at next.</a:t>
            </a:r>
            <a:endParaRPr lang="en-US" sz="1800" dirty="0" smtClean="0"/>
          </a:p>
          <a:p>
            <a:r>
              <a:rPr lang="en-US" sz="1800" dirty="0" smtClean="0"/>
              <a:t>So to give some simple examples:</a:t>
            </a:r>
            <a:endParaRPr lang="en-US" sz="1800" dirty="0"/>
          </a:p>
          <a:p>
            <a:pPr lvl="1"/>
            <a:r>
              <a:rPr lang="en-US" sz="1400" dirty="0" smtClean="0"/>
              <a:t>The result of </a:t>
            </a:r>
            <a:r>
              <a:rPr lang="en-US" sz="1400" dirty="0" smtClean="0">
                <a:latin typeface="Consolas" panose="020B0609020204030204" pitchFamily="49" charset="0"/>
                <a:cs typeface="Consolas" panose="020B0609020204030204" pitchFamily="49" charset="0"/>
              </a:rPr>
              <a:t>9-9</a:t>
            </a:r>
            <a:r>
              <a:rPr lang="en-US" sz="1400" dirty="0" smtClean="0"/>
              <a:t> would be false, because </a:t>
            </a:r>
            <a:r>
              <a:rPr lang="en-US" sz="1400" dirty="0" smtClean="0"/>
              <a:t>the result is </a:t>
            </a:r>
            <a:r>
              <a:rPr lang="en-US" sz="1400" i="1" dirty="0" smtClean="0"/>
              <a:t>zero</a:t>
            </a:r>
          </a:p>
          <a:p>
            <a:pPr lvl="1"/>
            <a:r>
              <a:rPr lang="en-US" sz="1400" dirty="0" smtClean="0"/>
              <a:t>The result of </a:t>
            </a:r>
            <a:r>
              <a:rPr lang="en-US" sz="1400" dirty="0" smtClean="0">
                <a:latin typeface="Consolas" panose="020B0609020204030204" pitchFamily="49" charset="0"/>
                <a:cs typeface="Consolas" panose="020B0609020204030204" pitchFamily="49" charset="0"/>
              </a:rPr>
              <a:t>0 + 1 </a:t>
            </a:r>
            <a:r>
              <a:rPr lang="en-US" sz="1400" dirty="0" smtClean="0"/>
              <a:t>would true, because the result is </a:t>
            </a:r>
            <a:r>
              <a:rPr lang="en-US" sz="1400" i="1" dirty="0" smtClean="0"/>
              <a:t>one</a:t>
            </a:r>
            <a:r>
              <a:rPr lang="en-US" sz="1400" dirty="0" smtClean="0"/>
              <a:t>.</a:t>
            </a:r>
          </a:p>
          <a:p>
            <a:pPr lvl="1"/>
            <a:r>
              <a:rPr lang="en-US" sz="1400" dirty="0" smtClean="0"/>
              <a:t>The result of </a:t>
            </a:r>
            <a:r>
              <a:rPr lang="en-US" sz="1400" dirty="0" smtClean="0">
                <a:latin typeface="Consolas" panose="020B0609020204030204" pitchFamily="49" charset="0"/>
                <a:cs typeface="Consolas" panose="020B0609020204030204" pitchFamily="49" charset="0"/>
              </a:rPr>
              <a:t>2 + 2 </a:t>
            </a:r>
            <a:r>
              <a:rPr lang="en-US" sz="1400" dirty="0" smtClean="0"/>
              <a:t>would be true, because it is </a:t>
            </a:r>
            <a:r>
              <a:rPr lang="en-US" sz="1400" i="1" dirty="0" smtClean="0"/>
              <a:t>not zero</a:t>
            </a:r>
          </a:p>
          <a:p>
            <a:r>
              <a:rPr lang="en-US" sz="1800" dirty="0" smtClean="0"/>
              <a:t>There is also a negation operator in C++, which evaluates to the opposite of the truth value it is applied to. </a:t>
            </a:r>
          </a:p>
          <a:p>
            <a:r>
              <a:rPr lang="en-US" sz="1800" dirty="0" smtClean="0"/>
              <a:t>The negation operator is the exclamation mark, !, and it works like this:</a:t>
            </a:r>
            <a:br>
              <a:rPr lang="en-US" sz="1800" dirty="0" smtClean="0"/>
            </a:br>
            <a:r>
              <a:rPr lang="en-US" sz="1800" dirty="0" smtClean="0"/>
              <a:t>	</a:t>
            </a:r>
            <a:r>
              <a:rPr lang="en-US" sz="1800" dirty="0" smtClean="0">
                <a:latin typeface="Consolas" panose="020B0609020204030204" pitchFamily="49" charset="0"/>
                <a:cs typeface="Consolas" panose="020B0609020204030204" pitchFamily="49" charset="0"/>
              </a:rPr>
              <a:t>!TRUE</a:t>
            </a:r>
            <a:br>
              <a:rPr lang="en-US" sz="1800" dirty="0" smtClean="0">
                <a:latin typeface="Consolas" panose="020B0609020204030204" pitchFamily="49" charset="0"/>
                <a:cs typeface="Consolas" panose="020B0609020204030204" pitchFamily="49" charset="0"/>
              </a:rPr>
            </a:br>
            <a:r>
              <a:rPr lang="en-US" sz="1800" dirty="0" smtClean="0"/>
              <a:t>	</a:t>
            </a:r>
            <a:r>
              <a:rPr lang="en-US" sz="1800" dirty="0" smtClean="0">
                <a:latin typeface="Consolas" panose="020B0609020204030204" pitchFamily="49" charset="0"/>
                <a:cs typeface="Consolas" panose="020B0609020204030204" pitchFamily="49" charset="0"/>
              </a:rPr>
              <a:t>!</a:t>
            </a:r>
            <a:r>
              <a:rPr lang="en-US" sz="1800" dirty="0" err="1" smtClean="0">
                <a:latin typeface="Consolas" panose="020B0609020204030204" pitchFamily="49" charset="0"/>
                <a:cs typeface="Consolas" panose="020B0609020204030204" pitchFamily="49" charset="0"/>
              </a:rPr>
              <a:t>some_variable</a:t>
            </a:r>
            <a:r>
              <a:rPr lang="en-US" sz="1800" dirty="0" smtClean="0"/>
              <a:t> </a:t>
            </a:r>
          </a:p>
          <a:p>
            <a:endParaRPr lang="en-US" sz="1800" dirty="0" smtClean="0"/>
          </a:p>
        </p:txBody>
      </p:sp>
    </p:spTree>
    <p:extLst>
      <p:ext uri="{BB962C8B-B14F-4D97-AF65-F5344CB8AC3E}">
        <p14:creationId xmlns:p14="http://schemas.microsoft.com/office/powerpoint/2010/main" val="32567524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dirty="0" smtClean="0"/>
              <a:t>Conditional Operators</a:t>
            </a:r>
            <a:endParaRPr lang="en-US" dirty="0"/>
          </a:p>
        </p:txBody>
      </p:sp>
      <p:sp>
        <p:nvSpPr>
          <p:cNvPr id="3" name="Content Placeholder 2"/>
          <p:cNvSpPr>
            <a:spLocks noGrp="1"/>
          </p:cNvSpPr>
          <p:nvPr>
            <p:ph idx="1"/>
          </p:nvPr>
        </p:nvSpPr>
        <p:spPr>
          <a:xfrm>
            <a:off x="152400" y="914400"/>
            <a:ext cx="8686800" cy="5791200"/>
          </a:xfrm>
        </p:spPr>
        <p:txBody>
          <a:bodyPr>
            <a:noAutofit/>
          </a:bodyPr>
          <a:lstStyle/>
          <a:p>
            <a:r>
              <a:rPr lang="en-US" sz="2000" dirty="0" smtClean="0"/>
              <a:t>Because truth is so import for programming, C++ and other languages provide conditional operators, sometimes called comparison operators, which can evaluate the value of one variable against a constant, another variable, or even an arithmetic expression.</a:t>
            </a:r>
            <a:endParaRPr lang="en-US" sz="2000" dirty="0" smtClean="0"/>
          </a:p>
          <a:p>
            <a:r>
              <a:rPr lang="en-US" sz="2000" dirty="0" smtClean="0"/>
              <a:t>The conditional operators in C++ are:</a:t>
            </a:r>
          </a:p>
          <a:p>
            <a:pPr lvl="1"/>
            <a:r>
              <a:rPr lang="en-US" sz="1600" dirty="0" smtClean="0"/>
              <a:t>Logical equals; this is done with a double equals sign: ==</a:t>
            </a:r>
          </a:p>
          <a:p>
            <a:pPr lvl="1"/>
            <a:r>
              <a:rPr lang="en-US" sz="1600" dirty="0" smtClean="0"/>
              <a:t>Logical not equal; this is a negated equals sign: !=</a:t>
            </a:r>
          </a:p>
          <a:p>
            <a:pPr lvl="1"/>
            <a:r>
              <a:rPr lang="en-US" sz="1600" dirty="0" smtClean="0"/>
              <a:t>Greater than; this is the (wait for it) greater-than sign: &gt;</a:t>
            </a:r>
          </a:p>
          <a:p>
            <a:pPr lvl="1"/>
            <a:r>
              <a:rPr lang="en-US" sz="1600" dirty="0" smtClean="0"/>
              <a:t>Less than; this is the (no surprise) less-than sign: &lt;</a:t>
            </a:r>
          </a:p>
          <a:p>
            <a:pPr lvl="1"/>
            <a:r>
              <a:rPr lang="en-US" sz="1600" dirty="0" smtClean="0"/>
              <a:t>Equal to or greater than: =&gt;</a:t>
            </a:r>
          </a:p>
          <a:p>
            <a:pPr lvl="1"/>
            <a:r>
              <a:rPr lang="en-US" sz="1600" dirty="0"/>
              <a:t>L</a:t>
            </a:r>
            <a:r>
              <a:rPr lang="en-US" sz="1600" dirty="0" smtClean="0"/>
              <a:t>ess than or equal to: &lt;=</a:t>
            </a:r>
          </a:p>
          <a:p>
            <a:pPr lvl="1"/>
            <a:r>
              <a:rPr lang="en-US" sz="1600" dirty="0" smtClean="0"/>
              <a:t>And, as you’ve already seen, a simple negation, !</a:t>
            </a:r>
            <a:endParaRPr lang="en-US" sz="1600" dirty="0" smtClean="0"/>
          </a:p>
          <a:p>
            <a:r>
              <a:rPr lang="en-US" sz="2000" dirty="0" smtClean="0"/>
              <a:t>Here are some examples</a:t>
            </a:r>
            <a:r>
              <a:rPr lang="en-US" sz="2000" dirty="0" smtClean="0"/>
              <a:t>; each expression will evaluate to true or false</a:t>
            </a:r>
            <a:endParaRPr lang="en-US" sz="2000" dirty="0"/>
          </a:p>
          <a:p>
            <a:pPr lvl="1"/>
            <a:r>
              <a:rPr lang="en-US" sz="1600" dirty="0" smtClean="0">
                <a:latin typeface="Consolas" panose="020B0609020204030204" pitchFamily="49" charset="0"/>
                <a:cs typeface="Consolas" panose="020B0609020204030204" pitchFamily="49" charset="0"/>
              </a:rPr>
              <a:t>10/5 == 2</a:t>
            </a:r>
            <a:endParaRPr lang="en-US" sz="1600" i="1" dirty="0" smtClean="0">
              <a:latin typeface="Consolas" panose="020B0609020204030204" pitchFamily="49" charset="0"/>
              <a:cs typeface="Consolas" panose="020B0609020204030204" pitchFamily="49" charset="0"/>
            </a:endParaRPr>
          </a:p>
          <a:p>
            <a:pPr lvl="1"/>
            <a:r>
              <a:rPr lang="en-US" sz="1600" dirty="0" err="1" smtClean="0">
                <a:latin typeface="Consolas" panose="020B0609020204030204" pitchFamily="49" charset="0"/>
                <a:cs typeface="Consolas" panose="020B0609020204030204" pitchFamily="49" charset="0"/>
              </a:rPr>
              <a:t>s</a:t>
            </a:r>
            <a:r>
              <a:rPr lang="en-US" sz="1600" dirty="0" err="1" smtClean="0">
                <a:latin typeface="Consolas" panose="020B0609020204030204" pitchFamily="49" charset="0"/>
                <a:cs typeface="Consolas" panose="020B0609020204030204" pitchFamily="49" charset="0"/>
              </a:rPr>
              <a:t>ome_variable</a:t>
            </a:r>
            <a:r>
              <a:rPr lang="en-US" sz="1600" dirty="0" smtClean="0">
                <a:latin typeface="Consolas" panose="020B0609020204030204" pitchFamily="49" charset="0"/>
                <a:cs typeface="Consolas" panose="020B0609020204030204" pitchFamily="49" charset="0"/>
              </a:rPr>
              <a:t> &gt; 99</a:t>
            </a:r>
          </a:p>
          <a:p>
            <a:pPr lvl="1"/>
            <a:r>
              <a:rPr lang="en-US" sz="1600" dirty="0" err="1" smtClean="0">
                <a:latin typeface="Consolas" panose="020B0609020204030204" pitchFamily="49" charset="0"/>
                <a:cs typeface="Consolas" panose="020B0609020204030204" pitchFamily="49" charset="0"/>
              </a:rPr>
              <a:t>one_variable</a:t>
            </a:r>
            <a:r>
              <a:rPr lang="en-US" sz="1600" dirty="0" smtClean="0">
                <a:latin typeface="Consolas" panose="020B0609020204030204" pitchFamily="49" charset="0"/>
                <a:cs typeface="Consolas" panose="020B0609020204030204" pitchFamily="49" charset="0"/>
              </a:rPr>
              <a:t> != </a:t>
            </a:r>
            <a:r>
              <a:rPr lang="en-US" sz="1600" dirty="0" err="1" smtClean="0">
                <a:latin typeface="Consolas" panose="020B0609020204030204" pitchFamily="49" charset="0"/>
                <a:cs typeface="Consolas" panose="020B0609020204030204" pitchFamily="49" charset="0"/>
              </a:rPr>
              <a:t>another_variable</a:t>
            </a:r>
            <a:endParaRPr lang="en-US" sz="1600" dirty="0" smtClean="0">
              <a:latin typeface="Consolas" panose="020B0609020204030204" pitchFamily="49" charset="0"/>
              <a:cs typeface="Consolas" panose="020B0609020204030204" pitchFamily="49" charset="0"/>
            </a:endParaRPr>
          </a:p>
          <a:p>
            <a:pPr lvl="1"/>
            <a:r>
              <a:rPr lang="en-US" sz="1600" dirty="0" err="1" smtClean="0">
                <a:latin typeface="Consolas" panose="020B0609020204030204" pitchFamily="49" charset="0"/>
                <a:cs typeface="Consolas" panose="020B0609020204030204" pitchFamily="49" charset="0"/>
              </a:rPr>
              <a:t>one_variable</a:t>
            </a:r>
            <a:r>
              <a:rPr lang="en-US" sz="1600" dirty="0" smtClean="0">
                <a:latin typeface="Consolas" panose="020B0609020204030204" pitchFamily="49" charset="0"/>
                <a:cs typeface="Consolas" panose="020B0609020204030204" pitchFamily="49" charset="0"/>
              </a:rPr>
              <a:t> == </a:t>
            </a:r>
            <a:r>
              <a:rPr lang="en-US" sz="1600" dirty="0" err="1" smtClean="0">
                <a:latin typeface="Consolas" panose="020B0609020204030204" pitchFamily="49" charset="0"/>
                <a:cs typeface="Consolas" panose="020B0609020204030204" pitchFamily="49" charset="0"/>
              </a:rPr>
              <a:t>another_variable</a:t>
            </a:r>
            <a:r>
              <a:rPr lang="en-US" sz="1600" dirty="0" smtClean="0">
                <a:latin typeface="Consolas" panose="020B0609020204030204" pitchFamily="49" charset="0"/>
                <a:cs typeface="Consolas" panose="020B0609020204030204" pitchFamily="49" charset="0"/>
              </a:rPr>
              <a:t> + 17</a:t>
            </a:r>
          </a:p>
          <a:p>
            <a:pPr marL="0" indent="0">
              <a:buNone/>
            </a:pPr>
            <a:r>
              <a:rPr lang="en-US" sz="2000" dirty="0" smtClean="0"/>
              <a:t>Note the absence of terminating ; -- these are </a:t>
            </a:r>
            <a:r>
              <a:rPr lang="en-US" sz="2000" i="1" dirty="0" smtClean="0"/>
              <a:t>expressions</a:t>
            </a:r>
            <a:r>
              <a:rPr lang="en-US" sz="2000" dirty="0" smtClean="0"/>
              <a:t>, not </a:t>
            </a:r>
            <a:r>
              <a:rPr lang="en-US" sz="2000" i="1" dirty="0" smtClean="0"/>
              <a:t>statements</a:t>
            </a:r>
            <a:r>
              <a:rPr lang="en-US" sz="2000" dirty="0" smtClean="0"/>
              <a:t>!</a:t>
            </a:r>
            <a:endParaRPr lang="en-US" sz="2000" dirty="0" smtClean="0"/>
          </a:p>
        </p:txBody>
      </p:sp>
    </p:spTree>
    <p:extLst>
      <p:ext uri="{BB962C8B-B14F-4D97-AF65-F5344CB8AC3E}">
        <p14:creationId xmlns:p14="http://schemas.microsoft.com/office/powerpoint/2010/main" val="16493838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The If-Then Statement</a:t>
            </a:r>
            <a:endParaRPr lang="en-US" dirty="0"/>
          </a:p>
        </p:txBody>
      </p:sp>
      <p:sp>
        <p:nvSpPr>
          <p:cNvPr id="3" name="Content Placeholder 2"/>
          <p:cNvSpPr>
            <a:spLocks noGrp="1"/>
          </p:cNvSpPr>
          <p:nvPr>
            <p:ph idx="1"/>
          </p:nvPr>
        </p:nvSpPr>
        <p:spPr>
          <a:xfrm>
            <a:off x="152400" y="1066800"/>
            <a:ext cx="8686800" cy="4572000"/>
          </a:xfrm>
        </p:spPr>
        <p:txBody>
          <a:bodyPr>
            <a:noAutofit/>
          </a:bodyPr>
          <a:lstStyle/>
          <a:p>
            <a:r>
              <a:rPr lang="en-US" sz="2000" dirty="0" smtClean="0"/>
              <a:t>The if-then statement is probably the most important program flow control statement in C++ (or any othe</a:t>
            </a:r>
            <a:r>
              <a:rPr lang="en-US" sz="2000" dirty="0" smtClean="0"/>
              <a:t>r language).</a:t>
            </a:r>
            <a:endParaRPr lang="en-US" sz="2000" dirty="0" smtClean="0"/>
          </a:p>
          <a:p>
            <a:r>
              <a:rPr lang="en-US" sz="2000" dirty="0" smtClean="0"/>
              <a:t>If-Then uses conditional expressions to determine whether a statement (or block of statements) is executed.</a:t>
            </a:r>
            <a:endParaRPr lang="en-US" sz="2000" dirty="0" smtClean="0"/>
          </a:p>
          <a:p>
            <a:r>
              <a:rPr lang="en-US" sz="2000" dirty="0" smtClean="0"/>
              <a:t>The formal syntax for if-then is:</a:t>
            </a:r>
            <a:br>
              <a:rPr lang="en-US" sz="2000" dirty="0" smtClean="0"/>
            </a:br>
            <a:r>
              <a:rPr lang="en-US" sz="2000" dirty="0" smtClean="0"/>
              <a:t>	</a:t>
            </a:r>
            <a:r>
              <a:rPr lang="en-US" sz="2000" dirty="0" smtClean="0">
                <a:solidFill>
                  <a:srgbClr val="FFFF00"/>
                </a:solidFill>
                <a:latin typeface="Consolas" panose="020B0609020204030204" pitchFamily="49" charset="0"/>
                <a:cs typeface="Consolas" panose="020B0609020204030204" pitchFamily="49" charset="0"/>
              </a:rPr>
              <a:t>if (</a:t>
            </a:r>
            <a:r>
              <a:rPr lang="en-US" sz="2000" b="1" i="1" dirty="0" smtClean="0">
                <a:solidFill>
                  <a:srgbClr val="FFFF00"/>
                </a:solidFill>
                <a:latin typeface="Consolas" panose="020B0609020204030204" pitchFamily="49" charset="0"/>
                <a:cs typeface="Consolas" panose="020B0609020204030204" pitchFamily="49" charset="0"/>
              </a:rPr>
              <a:t>conditional expr</a:t>
            </a:r>
            <a:r>
              <a:rPr lang="en-US" sz="2000" dirty="0" smtClean="0">
                <a:solidFill>
                  <a:srgbClr val="FFFF00"/>
                </a:solidFill>
                <a:latin typeface="Consolas" panose="020B0609020204030204" pitchFamily="49" charset="0"/>
                <a:cs typeface="Consolas" panose="020B0609020204030204" pitchFamily="49" charset="0"/>
              </a:rPr>
              <a:t>) then </a:t>
            </a:r>
            <a:r>
              <a:rPr lang="en-US" sz="2000" b="1" i="1" dirty="0" smtClean="0">
                <a:solidFill>
                  <a:srgbClr val="FFFF00"/>
                </a:solidFill>
                <a:latin typeface="Consolas" panose="020B0609020204030204" pitchFamily="49" charset="0"/>
                <a:cs typeface="Consolas" panose="020B0609020204030204" pitchFamily="49" charset="0"/>
              </a:rPr>
              <a:t>statement</a:t>
            </a:r>
            <a:r>
              <a:rPr lang="en-US" sz="2000" dirty="0" smtClean="0">
                <a:solidFill>
                  <a:srgbClr val="FFFF00"/>
                </a:solidFill>
                <a:latin typeface="Consolas" panose="020B0609020204030204" pitchFamily="49" charset="0"/>
                <a:cs typeface="Consolas" panose="020B0609020204030204" pitchFamily="49" charset="0"/>
              </a:rPr>
              <a:t>;</a:t>
            </a:r>
            <a:endParaRPr lang="en-US" sz="2000" dirty="0" smtClean="0">
              <a:solidFill>
                <a:srgbClr val="FFFF00"/>
              </a:solidFill>
              <a:latin typeface="Consolas" panose="020B0609020204030204" pitchFamily="49" charset="0"/>
              <a:cs typeface="Consolas" panose="020B0609020204030204" pitchFamily="49" charset="0"/>
            </a:endParaRPr>
          </a:p>
          <a:p>
            <a:r>
              <a:rPr lang="en-US" sz="2000" dirty="0" smtClean="0"/>
              <a:t>Usually, the </a:t>
            </a:r>
            <a:r>
              <a:rPr lang="en-US" sz="2000" dirty="0" smtClean="0"/>
              <a:t>“then” is placed on a line by itself:</a:t>
            </a:r>
            <a:br>
              <a:rPr lang="en-US" sz="2000" dirty="0" smtClean="0"/>
            </a:br>
            <a:r>
              <a:rPr lang="en-US" sz="2000" dirty="0" smtClean="0"/>
              <a:t>	</a:t>
            </a:r>
            <a:r>
              <a:rPr lang="en-US" sz="2000" dirty="0" smtClean="0">
                <a:latin typeface="Consolas" panose="020B0609020204030204" pitchFamily="49" charset="0"/>
                <a:cs typeface="Consolas" panose="020B0609020204030204" pitchFamily="49" charset="0"/>
              </a:rPr>
              <a:t>if (TRUE)</a:t>
            </a:r>
            <a:br>
              <a:rPr lang="en-US" sz="2000" dirty="0" smtClean="0">
                <a:latin typeface="Consolas" panose="020B0609020204030204" pitchFamily="49" charset="0"/>
                <a:cs typeface="Consolas" panose="020B0609020204030204" pitchFamily="49" charset="0"/>
              </a:rPr>
            </a:br>
            <a:r>
              <a:rPr lang="en-US" sz="2000" dirty="0" smtClean="0">
                <a:latin typeface="Consolas" panose="020B0609020204030204" pitchFamily="49" charset="0"/>
                <a:cs typeface="Consolas" panose="020B0609020204030204" pitchFamily="49" charset="0"/>
              </a:rPr>
              <a:t>	then</a:t>
            </a:r>
            <a:br>
              <a:rPr lang="en-US" sz="2000" dirty="0" smtClean="0">
                <a:latin typeface="Consolas" panose="020B0609020204030204" pitchFamily="49" charset="0"/>
                <a:cs typeface="Consolas" panose="020B0609020204030204" pitchFamily="49" charset="0"/>
              </a:rPr>
            </a:br>
            <a:r>
              <a:rPr lang="en-US" sz="2000" dirty="0" smtClean="0">
                <a:latin typeface="Consolas" panose="020B0609020204030204" pitchFamily="49" charset="0"/>
                <a:cs typeface="Consolas" panose="020B0609020204030204" pitchFamily="49" charset="0"/>
              </a:rPr>
              <a:t>		</a:t>
            </a:r>
            <a:r>
              <a:rPr lang="en-US" sz="2000" dirty="0" err="1" smtClean="0">
                <a:latin typeface="Consolas" panose="020B0609020204030204" pitchFamily="49" charset="0"/>
                <a:cs typeface="Consolas" panose="020B0609020204030204" pitchFamily="49" charset="0"/>
              </a:rPr>
              <a:t>Serial.println</a:t>
            </a:r>
            <a:r>
              <a:rPr lang="en-US" sz="2000" dirty="0" smtClean="0">
                <a:latin typeface="Consolas" panose="020B0609020204030204" pitchFamily="49" charset="0"/>
                <a:cs typeface="Consolas" panose="020B0609020204030204" pitchFamily="49" charset="0"/>
              </a:rPr>
              <a:t>(“Hello World”);</a:t>
            </a:r>
          </a:p>
          <a:p>
            <a:r>
              <a:rPr lang="en-US" sz="2000" dirty="0" smtClean="0"/>
              <a:t>But what you will most commonly see after the then is a code block (discussion later), like this:</a:t>
            </a:r>
            <a:br>
              <a:rPr lang="en-US" sz="2000" dirty="0" smtClean="0"/>
            </a:br>
            <a:r>
              <a:rPr lang="en-US" sz="2000" dirty="0" smtClean="0"/>
              <a:t>	</a:t>
            </a:r>
            <a:r>
              <a:rPr lang="en-US" sz="2000" dirty="0" smtClean="0">
                <a:latin typeface="Consolas" panose="020B0609020204030204" pitchFamily="49" charset="0"/>
                <a:cs typeface="Consolas" panose="020B0609020204030204" pitchFamily="49" charset="0"/>
              </a:rPr>
              <a:t>if (2+2 == 4)</a:t>
            </a:r>
            <a:r>
              <a:rPr lang="en-US" sz="2000" dirty="0">
                <a:latin typeface="Consolas" panose="020B0609020204030204" pitchFamily="49" charset="0"/>
                <a:cs typeface="Consolas" panose="020B0609020204030204" pitchFamily="49" charset="0"/>
              </a:rPr>
              <a:t> </a:t>
            </a:r>
            <a:r>
              <a:rPr lang="en-US" sz="2000" dirty="0" smtClean="0">
                <a:latin typeface="Consolas" panose="020B0609020204030204" pitchFamily="49" charset="0"/>
                <a:cs typeface="Consolas" panose="020B0609020204030204" pitchFamily="49" charset="0"/>
              </a:rPr>
              <a:t>{</a:t>
            </a:r>
            <a:br>
              <a:rPr lang="en-US" sz="2000" dirty="0" smtClean="0">
                <a:latin typeface="Consolas" panose="020B0609020204030204" pitchFamily="49" charset="0"/>
                <a:cs typeface="Consolas" panose="020B0609020204030204" pitchFamily="49" charset="0"/>
              </a:rPr>
            </a:br>
            <a:r>
              <a:rPr lang="en-US" sz="2000" dirty="0" smtClean="0">
                <a:latin typeface="Consolas" panose="020B0609020204030204" pitchFamily="49" charset="0"/>
                <a:cs typeface="Consolas" panose="020B0609020204030204" pitchFamily="49" charset="0"/>
              </a:rPr>
              <a:t>		</a:t>
            </a:r>
            <a:r>
              <a:rPr lang="en-US" sz="2000" dirty="0" err="1" smtClean="0">
                <a:latin typeface="Consolas" panose="020B0609020204030204" pitchFamily="49" charset="0"/>
                <a:cs typeface="Consolas" panose="020B0609020204030204" pitchFamily="49" charset="0"/>
              </a:rPr>
              <a:t>Serial.println</a:t>
            </a:r>
            <a:r>
              <a:rPr lang="en-US" sz="2000" dirty="0" smtClean="0">
                <a:latin typeface="Consolas" panose="020B0609020204030204" pitchFamily="49" charset="0"/>
                <a:cs typeface="Consolas" panose="020B0609020204030204" pitchFamily="49" charset="0"/>
              </a:rPr>
              <a:t>(“It works on my machine!”);</a:t>
            </a:r>
            <a:br>
              <a:rPr lang="en-US" sz="2000" dirty="0" smtClean="0">
                <a:latin typeface="Consolas" panose="020B0609020204030204" pitchFamily="49" charset="0"/>
                <a:cs typeface="Consolas" panose="020B0609020204030204" pitchFamily="49" charset="0"/>
              </a:rPr>
            </a:br>
            <a:r>
              <a:rPr lang="en-US" sz="2000" dirty="0" smtClean="0">
                <a:latin typeface="Consolas" panose="020B0609020204030204" pitchFamily="49" charset="0"/>
                <a:cs typeface="Consolas" panose="020B0609020204030204" pitchFamily="49" charset="0"/>
              </a:rPr>
              <a:t>	}</a:t>
            </a:r>
            <a:endParaRPr lang="en-US" sz="2000" dirty="0" smtClean="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259451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dirty="0" smtClean="0"/>
              <a:t>If-Then – Let’s Give It A Go</a:t>
            </a:r>
            <a:endParaRPr lang="en-US" dirty="0"/>
          </a:p>
        </p:txBody>
      </p:sp>
      <p:sp>
        <p:nvSpPr>
          <p:cNvPr id="4" name="TextBox 3"/>
          <p:cNvSpPr txBox="1"/>
          <p:nvPr/>
        </p:nvSpPr>
        <p:spPr>
          <a:xfrm>
            <a:off x="441960" y="1741629"/>
            <a:ext cx="8534400" cy="3785652"/>
          </a:xfrm>
          <a:prstGeom prst="rect">
            <a:avLst/>
          </a:prstGeom>
          <a:noFill/>
        </p:spPr>
        <p:txBody>
          <a:bodyPr wrap="square" rtlCol="0">
            <a:spAutoFit/>
          </a:bodyPr>
          <a:lstStyle/>
          <a:p>
            <a:r>
              <a:rPr lang="en-US" sz="1600" dirty="0" smtClean="0">
                <a:solidFill>
                  <a:srgbClr val="FFFF00"/>
                </a:solidFill>
                <a:latin typeface="Lucida Console" panose="020B0609040504020204" pitchFamily="49" charset="0"/>
              </a:rPr>
              <a:t>byte </a:t>
            </a:r>
            <a:r>
              <a:rPr lang="en-US" sz="1600" dirty="0" err="1" smtClean="0">
                <a:solidFill>
                  <a:srgbClr val="FFFF00"/>
                </a:solidFill>
                <a:latin typeface="Lucida Console" panose="020B0609040504020204" pitchFamily="49" charset="0"/>
              </a:rPr>
              <a:t>testvar</a:t>
            </a:r>
            <a:r>
              <a:rPr lang="en-US" sz="1600" dirty="0" smtClean="0">
                <a:solidFill>
                  <a:srgbClr val="FFFF00"/>
                </a:solidFill>
                <a:latin typeface="Lucida Console" panose="020B0609040504020204" pitchFamily="49" charset="0"/>
              </a:rPr>
              <a:t> = </a:t>
            </a:r>
            <a:r>
              <a:rPr lang="en-US" sz="1600" dirty="0" smtClean="0">
                <a:solidFill>
                  <a:srgbClr val="FFFF00"/>
                </a:solidFill>
                <a:latin typeface="Lucida Console" panose="020B0609040504020204" pitchFamily="49" charset="0"/>
              </a:rPr>
              <a:t>0</a:t>
            </a:r>
            <a:r>
              <a:rPr lang="en-US" sz="1600" dirty="0" smtClean="0">
                <a:solidFill>
                  <a:srgbClr val="FFFF00"/>
                </a:solidFill>
                <a:latin typeface="Lucida Console" panose="020B0609040504020204" pitchFamily="49" charset="0"/>
              </a:rPr>
              <a:t>;</a:t>
            </a:r>
            <a:endParaRPr lang="en-US" sz="1600" dirty="0">
              <a:solidFill>
                <a:srgbClr val="FFFF00"/>
              </a:solidFill>
              <a:latin typeface="Lucida Console" panose="020B0609040504020204" pitchFamily="49" charset="0"/>
            </a:endParaRPr>
          </a:p>
          <a:p>
            <a:endParaRPr lang="en-US" sz="1600" dirty="0">
              <a:solidFill>
                <a:srgbClr val="00B0F0"/>
              </a:solidFill>
              <a:latin typeface="Lucida Console" panose="020B0609040504020204" pitchFamily="49" charset="0"/>
            </a:endParaRPr>
          </a:p>
          <a:p>
            <a:r>
              <a:rPr lang="en-US" sz="1600" dirty="0" smtClean="0">
                <a:solidFill>
                  <a:srgbClr val="FFFF00"/>
                </a:solidFill>
                <a:latin typeface="Lucida Console" panose="020B0609040504020204" pitchFamily="49" charset="0"/>
              </a:rPr>
              <a:t>void </a:t>
            </a:r>
            <a:r>
              <a:rPr lang="en-US" sz="1600" dirty="0">
                <a:solidFill>
                  <a:srgbClr val="FFFF00"/>
                </a:solidFill>
                <a:latin typeface="Lucida Console" panose="020B0609040504020204" pitchFamily="49" charset="0"/>
              </a:rPr>
              <a:t>setup() {</a:t>
            </a:r>
          </a:p>
          <a:p>
            <a:r>
              <a:rPr lang="en-US" sz="1600" dirty="0">
                <a:solidFill>
                  <a:srgbClr val="FFFF00"/>
                </a:solidFill>
                <a:latin typeface="Lucida Console" panose="020B0609040504020204" pitchFamily="49" charset="0"/>
              </a:rPr>
              <a:t>  // </a:t>
            </a:r>
            <a:r>
              <a:rPr lang="en-US" sz="1600" dirty="0" smtClean="0">
                <a:solidFill>
                  <a:srgbClr val="FFFF00"/>
                </a:solidFill>
                <a:latin typeface="Lucida Console" panose="020B0609040504020204" pitchFamily="49" charset="0"/>
              </a:rPr>
              <a:t>Setup port for serial monitor</a:t>
            </a:r>
          </a:p>
          <a:p>
            <a:r>
              <a:rPr lang="en-US" sz="1600" dirty="0">
                <a:solidFill>
                  <a:srgbClr val="FFFF00"/>
                </a:solidFill>
                <a:latin typeface="Lucida Console" panose="020B0609040504020204" pitchFamily="49" charset="0"/>
              </a:rPr>
              <a:t> </a:t>
            </a:r>
            <a:r>
              <a:rPr lang="en-US" sz="1600" dirty="0" smtClean="0">
                <a:solidFill>
                  <a:srgbClr val="FFFF00"/>
                </a:solidFill>
                <a:latin typeface="Lucida Console" panose="020B0609040504020204" pitchFamily="49" charset="0"/>
              </a:rPr>
              <a:t> </a:t>
            </a:r>
            <a:r>
              <a:rPr lang="en-US" sz="1600" dirty="0" err="1" smtClean="0">
                <a:solidFill>
                  <a:srgbClr val="FFFF00"/>
                </a:solidFill>
                <a:latin typeface="Lucida Console" panose="020B0609040504020204" pitchFamily="49" charset="0"/>
              </a:rPr>
              <a:t>Serial.begin</a:t>
            </a:r>
            <a:r>
              <a:rPr lang="en-US" sz="1600" dirty="0" smtClean="0">
                <a:solidFill>
                  <a:srgbClr val="FFFF00"/>
                </a:solidFill>
                <a:latin typeface="Lucida Console" panose="020B0609040504020204" pitchFamily="49" charset="0"/>
              </a:rPr>
              <a:t>(9600);</a:t>
            </a:r>
            <a:endParaRPr lang="en-US" sz="1600" dirty="0">
              <a:solidFill>
                <a:srgbClr val="FFFF00"/>
              </a:solidFill>
              <a:latin typeface="Lucida Console" panose="020B0609040504020204" pitchFamily="49" charset="0"/>
            </a:endParaRPr>
          </a:p>
          <a:p>
            <a:r>
              <a:rPr lang="en-US" sz="1600" dirty="0" smtClean="0">
                <a:solidFill>
                  <a:srgbClr val="FFFF00"/>
                </a:solidFill>
                <a:latin typeface="Lucida Console" panose="020B0609040504020204" pitchFamily="49" charset="0"/>
              </a:rPr>
              <a:t>}</a:t>
            </a:r>
            <a:endParaRPr lang="en-US" sz="1600" dirty="0">
              <a:solidFill>
                <a:srgbClr val="FFFF00"/>
              </a:solidFill>
              <a:latin typeface="Lucida Console" panose="020B0609040504020204" pitchFamily="49" charset="0"/>
            </a:endParaRPr>
          </a:p>
          <a:p>
            <a:endParaRPr lang="en-US" sz="1600" dirty="0">
              <a:solidFill>
                <a:srgbClr val="FFFF00"/>
              </a:solidFill>
              <a:latin typeface="Lucida Console" panose="020B0609040504020204" pitchFamily="49" charset="0"/>
            </a:endParaRPr>
          </a:p>
          <a:p>
            <a:r>
              <a:rPr lang="en-US" sz="1600" dirty="0" smtClean="0">
                <a:solidFill>
                  <a:srgbClr val="FFFF00"/>
                </a:solidFill>
                <a:latin typeface="Lucida Console" panose="020B0609040504020204" pitchFamily="49" charset="0"/>
              </a:rPr>
              <a:t>void </a:t>
            </a:r>
            <a:r>
              <a:rPr lang="en-US" sz="1600" dirty="0">
                <a:solidFill>
                  <a:srgbClr val="FFFF00"/>
                </a:solidFill>
                <a:latin typeface="Lucida Console" panose="020B0609040504020204" pitchFamily="49" charset="0"/>
              </a:rPr>
              <a:t>loop() {</a:t>
            </a:r>
          </a:p>
          <a:p>
            <a:r>
              <a:rPr lang="en-US" sz="1600" dirty="0" smtClean="0">
                <a:solidFill>
                  <a:srgbClr val="FFFF00"/>
                </a:solidFill>
                <a:latin typeface="Lucida Console" panose="020B0609040504020204" pitchFamily="49" charset="0"/>
              </a:rPr>
              <a:t>  </a:t>
            </a:r>
            <a:r>
              <a:rPr lang="en-US" sz="1600" dirty="0" err="1" smtClean="0">
                <a:solidFill>
                  <a:srgbClr val="FFFF00"/>
                </a:solidFill>
                <a:latin typeface="Lucida Console" panose="020B0609040504020204" pitchFamily="49" charset="0"/>
              </a:rPr>
              <a:t>Serial.println</a:t>
            </a:r>
            <a:r>
              <a:rPr lang="en-US" sz="1600" dirty="0" smtClean="0">
                <a:solidFill>
                  <a:srgbClr val="FFFF00"/>
                </a:solidFill>
                <a:latin typeface="Lucida Console" panose="020B0609040504020204" pitchFamily="49" charset="0"/>
              </a:rPr>
              <a:t>(</a:t>
            </a:r>
            <a:r>
              <a:rPr lang="en-US" sz="1600" dirty="0" err="1" smtClean="0">
                <a:solidFill>
                  <a:srgbClr val="FFFF00"/>
                </a:solidFill>
                <a:latin typeface="Lucida Console" panose="020B0609040504020204" pitchFamily="49" charset="0"/>
              </a:rPr>
              <a:t>testvar,DEC</a:t>
            </a:r>
            <a:r>
              <a:rPr lang="en-US" sz="1600" dirty="0" smtClean="0">
                <a:solidFill>
                  <a:srgbClr val="FFFF00"/>
                </a:solidFill>
                <a:latin typeface="Lucida Console" panose="020B0609040504020204" pitchFamily="49" charset="0"/>
              </a:rPr>
              <a:t>);</a:t>
            </a:r>
          </a:p>
          <a:p>
            <a:r>
              <a:rPr lang="en-US" sz="1600" dirty="0">
                <a:solidFill>
                  <a:srgbClr val="FFFF00"/>
                </a:solidFill>
                <a:latin typeface="Lucida Console" panose="020B0609040504020204" pitchFamily="49" charset="0"/>
              </a:rPr>
              <a:t> </a:t>
            </a:r>
            <a:r>
              <a:rPr lang="en-US" sz="1600" dirty="0">
                <a:solidFill>
                  <a:srgbClr val="FFFF00"/>
                </a:solidFill>
                <a:latin typeface="Lucida Console" panose="020B0609040504020204" pitchFamily="49" charset="0"/>
              </a:rPr>
              <a:t> </a:t>
            </a:r>
            <a:r>
              <a:rPr lang="en-US" sz="1600" dirty="0" err="1" smtClean="0">
                <a:solidFill>
                  <a:srgbClr val="FFFF00"/>
                </a:solidFill>
                <a:latin typeface="Lucida Console" panose="020B0609040504020204" pitchFamily="49" charset="0"/>
              </a:rPr>
              <a:t>testvar</a:t>
            </a:r>
            <a:r>
              <a:rPr lang="en-US" sz="1600" dirty="0">
                <a:solidFill>
                  <a:srgbClr val="FFFF00"/>
                </a:solidFill>
                <a:latin typeface="Lucida Console" panose="020B0609040504020204" pitchFamily="49" charset="0"/>
              </a:rPr>
              <a:t> </a:t>
            </a:r>
            <a:r>
              <a:rPr lang="en-US" sz="1600" dirty="0" smtClean="0">
                <a:solidFill>
                  <a:srgbClr val="FFFF00"/>
                </a:solidFill>
                <a:latin typeface="Lucida Console" panose="020B0609040504020204" pitchFamily="49" charset="0"/>
              </a:rPr>
              <a:t>= </a:t>
            </a:r>
            <a:r>
              <a:rPr lang="en-US" sz="1600" dirty="0" err="1" smtClean="0">
                <a:solidFill>
                  <a:srgbClr val="FFFF00"/>
                </a:solidFill>
                <a:latin typeface="Lucida Console" panose="020B0609040504020204" pitchFamily="49" charset="0"/>
              </a:rPr>
              <a:t>testvar</a:t>
            </a:r>
            <a:r>
              <a:rPr lang="en-US" sz="1600" dirty="0" smtClean="0">
                <a:solidFill>
                  <a:srgbClr val="FFFF00"/>
                </a:solidFill>
                <a:latin typeface="Lucida Console" panose="020B0609040504020204" pitchFamily="49" charset="0"/>
              </a:rPr>
              <a:t> + 8;</a:t>
            </a:r>
            <a:r>
              <a:rPr lang="en-US" sz="1600" b="1" dirty="0" smtClean="0">
                <a:solidFill>
                  <a:srgbClr val="FFFF00"/>
                </a:solidFill>
                <a:latin typeface="Lucida Console" panose="020B0609040504020204" pitchFamily="49" charset="0"/>
              </a:rPr>
              <a:t/>
            </a:r>
            <a:br>
              <a:rPr lang="en-US" sz="1600" b="1" dirty="0" smtClean="0">
                <a:solidFill>
                  <a:srgbClr val="FFFF00"/>
                </a:solidFill>
                <a:latin typeface="Lucida Console" panose="020B0609040504020204" pitchFamily="49" charset="0"/>
              </a:rPr>
            </a:br>
            <a:r>
              <a:rPr lang="en-US" sz="1600" b="1" dirty="0" smtClean="0">
                <a:solidFill>
                  <a:srgbClr val="FFFF00"/>
                </a:solidFill>
                <a:latin typeface="Lucida Console" panose="020B0609040504020204" pitchFamily="49" charset="0"/>
              </a:rPr>
              <a:t>  if (</a:t>
            </a:r>
            <a:r>
              <a:rPr lang="en-US" sz="1600" b="1" dirty="0" err="1" smtClean="0">
                <a:solidFill>
                  <a:srgbClr val="FFFF00"/>
                </a:solidFill>
                <a:latin typeface="Lucida Console" panose="020B0609040504020204" pitchFamily="49" charset="0"/>
              </a:rPr>
              <a:t>testvar</a:t>
            </a:r>
            <a:r>
              <a:rPr lang="en-US" sz="1600" b="1" dirty="0" smtClean="0">
                <a:solidFill>
                  <a:srgbClr val="FFFF00"/>
                </a:solidFill>
                <a:latin typeface="Lucida Console" panose="020B0609040504020204" pitchFamily="49" charset="0"/>
              </a:rPr>
              <a:t> &gt; 99) {</a:t>
            </a:r>
          </a:p>
          <a:p>
            <a:r>
              <a:rPr lang="en-US" sz="1600" b="1" dirty="0" smtClean="0">
                <a:solidFill>
                  <a:srgbClr val="FFFF00"/>
                </a:solidFill>
                <a:latin typeface="Lucida Console" panose="020B0609040504020204" pitchFamily="49" charset="0"/>
              </a:rPr>
              <a:t>     </a:t>
            </a:r>
            <a:r>
              <a:rPr lang="en-US" sz="1600" b="1" dirty="0" err="1" smtClean="0">
                <a:solidFill>
                  <a:srgbClr val="FFFF00"/>
                </a:solidFill>
                <a:latin typeface="Lucida Console" panose="020B0609040504020204" pitchFamily="49" charset="0"/>
              </a:rPr>
              <a:t>testvar</a:t>
            </a:r>
            <a:r>
              <a:rPr lang="en-US" sz="1600" b="1" dirty="0" smtClean="0">
                <a:solidFill>
                  <a:srgbClr val="FFFF00"/>
                </a:solidFill>
                <a:latin typeface="Lucida Console" panose="020B0609040504020204" pitchFamily="49" charset="0"/>
              </a:rPr>
              <a:t> = 0;</a:t>
            </a:r>
          </a:p>
          <a:p>
            <a:r>
              <a:rPr lang="en-US" sz="1600" b="1" dirty="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 }</a:t>
            </a:r>
          </a:p>
          <a:p>
            <a:r>
              <a:rPr lang="en-US" sz="1600" dirty="0" smtClean="0">
                <a:solidFill>
                  <a:srgbClr val="FFFF00"/>
                </a:solidFill>
                <a:latin typeface="Lucida Console" panose="020B0609040504020204" pitchFamily="49" charset="0"/>
              </a:rPr>
              <a:t>  delay(500);</a:t>
            </a:r>
            <a:endParaRPr lang="en-US" sz="1600" dirty="0">
              <a:solidFill>
                <a:srgbClr val="FFFF00"/>
              </a:solidFill>
              <a:latin typeface="Lucida Console" panose="020B0609040504020204" pitchFamily="49" charset="0"/>
            </a:endParaRPr>
          </a:p>
          <a:p>
            <a:r>
              <a:rPr lang="en-US" sz="1600" dirty="0">
                <a:solidFill>
                  <a:srgbClr val="FFFF00"/>
                </a:solidFill>
                <a:latin typeface="Lucida Console" panose="020B0609040504020204" pitchFamily="49" charset="0"/>
              </a:rPr>
              <a:t>}</a:t>
            </a:r>
          </a:p>
        </p:txBody>
      </p:sp>
      <p:sp>
        <p:nvSpPr>
          <p:cNvPr id="6" name="Content Placeholder 2"/>
          <p:cNvSpPr txBox="1">
            <a:spLocks/>
          </p:cNvSpPr>
          <p:nvPr/>
        </p:nvSpPr>
        <p:spPr>
          <a:xfrm>
            <a:off x="304800" y="838200"/>
            <a:ext cx="8534400" cy="7620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ea typeface="Segoe UI Symbol"/>
                <a:sym typeface="Wingdings"/>
              </a:rPr>
              <a:t>Let’s modify our sketch to use if-then to reset the variable when it reaches a certain value. Update your code as shown below, then upload the sketch and watch the results in the monitor.</a:t>
            </a:r>
            <a:endParaRPr lang="en-US" sz="2000" b="1" dirty="0"/>
          </a:p>
        </p:txBody>
      </p:sp>
      <p:sp>
        <p:nvSpPr>
          <p:cNvPr id="9" name="Content Placeholder 2"/>
          <p:cNvSpPr txBox="1">
            <a:spLocks/>
          </p:cNvSpPr>
          <p:nvPr/>
        </p:nvSpPr>
        <p:spPr>
          <a:xfrm>
            <a:off x="489668" y="5943600"/>
            <a:ext cx="8229600" cy="7620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ea typeface="Segoe UI Symbol"/>
                <a:sym typeface="Wingdings"/>
              </a:rPr>
              <a:t>Describe your results. What is happening, and why?</a:t>
            </a:r>
            <a:endParaRPr lang="en-US" sz="2000" b="1" dirty="0"/>
          </a:p>
        </p:txBody>
      </p:sp>
    </p:spTree>
    <p:extLst>
      <p:ext uri="{BB962C8B-B14F-4D97-AF65-F5344CB8AC3E}">
        <p14:creationId xmlns:p14="http://schemas.microsoft.com/office/powerpoint/2010/main" val="1456096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Brace Style</a:t>
            </a:r>
            <a:endParaRPr lang="en-US" dirty="0"/>
          </a:p>
        </p:txBody>
      </p:sp>
      <p:sp>
        <p:nvSpPr>
          <p:cNvPr id="3" name="Content Placeholder 2"/>
          <p:cNvSpPr>
            <a:spLocks noGrp="1"/>
          </p:cNvSpPr>
          <p:nvPr>
            <p:ph idx="1"/>
          </p:nvPr>
        </p:nvSpPr>
        <p:spPr>
          <a:xfrm>
            <a:off x="152400" y="1066800"/>
            <a:ext cx="8686800" cy="4572000"/>
          </a:xfrm>
        </p:spPr>
        <p:txBody>
          <a:bodyPr>
            <a:noAutofit/>
          </a:bodyPr>
          <a:lstStyle/>
          <a:p>
            <a:r>
              <a:rPr lang="en-US" sz="2350" dirty="0" smtClean="0"/>
              <a:t>The way braces are arranged in C++ is something of a religious war among programmers. </a:t>
            </a:r>
            <a:endParaRPr lang="en-US" sz="2350" dirty="0" smtClean="0"/>
          </a:p>
          <a:p>
            <a:r>
              <a:rPr lang="en-US" sz="2350" dirty="0" smtClean="0"/>
              <a:t>The “holy canon” style used by the original C language authors works like this, and is what you will see most often:</a:t>
            </a:r>
            <a:br>
              <a:rPr lang="en-US" sz="2350" dirty="0" smtClean="0"/>
            </a:br>
            <a:r>
              <a:rPr lang="en-US" sz="2350" dirty="0" smtClean="0"/>
              <a:t>	</a:t>
            </a:r>
            <a:r>
              <a:rPr lang="en-US" sz="2350" dirty="0" smtClean="0">
                <a:solidFill>
                  <a:srgbClr val="FFFF00"/>
                </a:solidFill>
                <a:latin typeface="Consolas" panose="020B0609020204030204" pitchFamily="49" charset="0"/>
                <a:cs typeface="Consolas" panose="020B0609020204030204" pitchFamily="49" charset="0"/>
              </a:rPr>
              <a:t>if (TRUE) {</a:t>
            </a:r>
            <a:br>
              <a:rPr lang="en-US" sz="2350" dirty="0" smtClean="0">
                <a:solidFill>
                  <a:srgbClr val="FFFF00"/>
                </a:solidFill>
                <a:latin typeface="Consolas" panose="020B0609020204030204" pitchFamily="49" charset="0"/>
                <a:cs typeface="Consolas" panose="020B0609020204030204" pitchFamily="49" charset="0"/>
              </a:rPr>
            </a:br>
            <a:r>
              <a:rPr lang="en-US" sz="2350" dirty="0" smtClean="0">
                <a:solidFill>
                  <a:srgbClr val="FFFF00"/>
                </a:solidFill>
                <a:latin typeface="Consolas" panose="020B0609020204030204" pitchFamily="49" charset="0"/>
                <a:cs typeface="Consolas" panose="020B0609020204030204" pitchFamily="49" charset="0"/>
              </a:rPr>
              <a:t> 	 </a:t>
            </a:r>
            <a:r>
              <a:rPr lang="en-US" sz="2350" dirty="0" err="1" smtClean="0">
                <a:solidFill>
                  <a:srgbClr val="FFFF00"/>
                </a:solidFill>
                <a:latin typeface="Consolas" panose="020B0609020204030204" pitchFamily="49" charset="0"/>
                <a:cs typeface="Consolas" panose="020B0609020204030204" pitchFamily="49" charset="0"/>
              </a:rPr>
              <a:t>do_something</a:t>
            </a:r>
            <a:r>
              <a:rPr lang="en-US" sz="2350" dirty="0" smtClean="0">
                <a:solidFill>
                  <a:srgbClr val="FFFF00"/>
                </a:solidFill>
                <a:latin typeface="Consolas" panose="020B0609020204030204" pitchFamily="49" charset="0"/>
                <a:cs typeface="Consolas" panose="020B0609020204030204" pitchFamily="49" charset="0"/>
              </a:rPr>
              <a:t>();</a:t>
            </a:r>
            <a:br>
              <a:rPr lang="en-US" sz="2350" dirty="0" smtClean="0">
                <a:solidFill>
                  <a:srgbClr val="FFFF00"/>
                </a:solidFill>
                <a:latin typeface="Consolas" panose="020B0609020204030204" pitchFamily="49" charset="0"/>
                <a:cs typeface="Consolas" panose="020B0609020204030204" pitchFamily="49" charset="0"/>
              </a:rPr>
            </a:br>
            <a:r>
              <a:rPr lang="en-US" sz="2350" dirty="0" smtClean="0">
                <a:solidFill>
                  <a:srgbClr val="FFFF00"/>
                </a:solidFill>
                <a:latin typeface="Consolas" panose="020B0609020204030204" pitchFamily="49" charset="0"/>
                <a:cs typeface="Consolas" panose="020B0609020204030204" pitchFamily="49" charset="0"/>
              </a:rPr>
              <a:t>	</a:t>
            </a:r>
            <a:r>
              <a:rPr lang="en-US" sz="2350" dirty="0" smtClean="0">
                <a:solidFill>
                  <a:srgbClr val="FFFF00"/>
                </a:solidFill>
              </a:rPr>
              <a:t>}</a:t>
            </a:r>
            <a:endParaRPr lang="en-US" sz="2350" dirty="0" smtClean="0">
              <a:solidFill>
                <a:srgbClr val="FFFF00"/>
              </a:solidFill>
            </a:endParaRPr>
          </a:p>
          <a:p>
            <a:r>
              <a:rPr lang="en-US" sz="2350" dirty="0" smtClean="0"/>
              <a:t>The style used by us “</a:t>
            </a:r>
            <a:r>
              <a:rPr lang="en-US" sz="2350" dirty="0" err="1" smtClean="0"/>
              <a:t>reformationists</a:t>
            </a:r>
            <a:r>
              <a:rPr lang="en-US" sz="2350" dirty="0" smtClean="0"/>
              <a:t>”, because it makes checking brace congruity oh-so-much-easier, is this:</a:t>
            </a:r>
            <a:br>
              <a:rPr lang="en-US" sz="2350" dirty="0" smtClean="0"/>
            </a:br>
            <a:r>
              <a:rPr lang="en-US" sz="2350" dirty="0" smtClean="0"/>
              <a:t>	</a:t>
            </a:r>
            <a:r>
              <a:rPr lang="en-US" sz="2350" dirty="0" smtClean="0">
                <a:solidFill>
                  <a:srgbClr val="FFFF00"/>
                </a:solidFill>
                <a:latin typeface="Consolas" panose="020B0609020204030204" pitchFamily="49" charset="0"/>
                <a:cs typeface="Consolas" panose="020B0609020204030204" pitchFamily="49" charset="0"/>
              </a:rPr>
              <a:t>if </a:t>
            </a:r>
            <a:r>
              <a:rPr lang="en-US" sz="2350" dirty="0">
                <a:solidFill>
                  <a:srgbClr val="FFFF00"/>
                </a:solidFill>
                <a:latin typeface="Consolas" panose="020B0609020204030204" pitchFamily="49" charset="0"/>
                <a:cs typeface="Consolas" panose="020B0609020204030204" pitchFamily="49" charset="0"/>
              </a:rPr>
              <a:t>(TRUE) </a:t>
            </a:r>
            <a:r>
              <a:rPr lang="en-US" sz="2350" dirty="0" smtClean="0">
                <a:solidFill>
                  <a:srgbClr val="FFFF00"/>
                </a:solidFill>
                <a:latin typeface="Consolas" panose="020B0609020204030204" pitchFamily="49" charset="0"/>
                <a:cs typeface="Consolas" panose="020B0609020204030204" pitchFamily="49" charset="0"/>
              </a:rPr>
              <a:t/>
            </a:r>
            <a:br>
              <a:rPr lang="en-US" sz="2350" dirty="0" smtClean="0">
                <a:solidFill>
                  <a:srgbClr val="FFFF00"/>
                </a:solidFill>
                <a:latin typeface="Consolas" panose="020B0609020204030204" pitchFamily="49" charset="0"/>
                <a:cs typeface="Consolas" panose="020B0609020204030204" pitchFamily="49" charset="0"/>
              </a:rPr>
            </a:br>
            <a:r>
              <a:rPr lang="en-US" sz="2350" dirty="0" smtClean="0">
                <a:solidFill>
                  <a:srgbClr val="FFFF00"/>
                </a:solidFill>
                <a:latin typeface="Consolas" panose="020B0609020204030204" pitchFamily="49" charset="0"/>
                <a:cs typeface="Consolas" panose="020B0609020204030204" pitchFamily="49" charset="0"/>
              </a:rPr>
              <a:t>	{</a:t>
            </a:r>
            <a:r>
              <a:rPr lang="en-US" sz="2350" dirty="0">
                <a:solidFill>
                  <a:srgbClr val="FFFF00"/>
                </a:solidFill>
                <a:latin typeface="Consolas" panose="020B0609020204030204" pitchFamily="49" charset="0"/>
                <a:cs typeface="Consolas" panose="020B0609020204030204" pitchFamily="49" charset="0"/>
              </a:rPr>
              <a:t/>
            </a:r>
            <a:br>
              <a:rPr lang="en-US" sz="2350" dirty="0">
                <a:solidFill>
                  <a:srgbClr val="FFFF00"/>
                </a:solidFill>
                <a:latin typeface="Consolas" panose="020B0609020204030204" pitchFamily="49" charset="0"/>
                <a:cs typeface="Consolas" panose="020B0609020204030204" pitchFamily="49" charset="0"/>
              </a:rPr>
            </a:br>
            <a:r>
              <a:rPr lang="en-US" sz="2350" dirty="0" smtClean="0">
                <a:solidFill>
                  <a:srgbClr val="FFFF00"/>
                </a:solidFill>
                <a:latin typeface="Consolas" panose="020B0609020204030204" pitchFamily="49" charset="0"/>
                <a:cs typeface="Consolas" panose="020B0609020204030204" pitchFamily="49" charset="0"/>
              </a:rPr>
              <a:t>	 </a:t>
            </a:r>
            <a:r>
              <a:rPr lang="en-US" sz="2350" dirty="0">
                <a:solidFill>
                  <a:srgbClr val="FFFF00"/>
                </a:solidFill>
                <a:latin typeface="Consolas" panose="020B0609020204030204" pitchFamily="49" charset="0"/>
                <a:cs typeface="Consolas" panose="020B0609020204030204" pitchFamily="49" charset="0"/>
              </a:rPr>
              <a:t>	 </a:t>
            </a:r>
            <a:r>
              <a:rPr lang="en-US" sz="2350" dirty="0" err="1">
                <a:solidFill>
                  <a:srgbClr val="FFFF00"/>
                </a:solidFill>
                <a:latin typeface="Consolas" panose="020B0609020204030204" pitchFamily="49" charset="0"/>
                <a:cs typeface="Consolas" panose="020B0609020204030204" pitchFamily="49" charset="0"/>
              </a:rPr>
              <a:t>do_something</a:t>
            </a:r>
            <a:r>
              <a:rPr lang="en-US" sz="2350" dirty="0">
                <a:solidFill>
                  <a:srgbClr val="FFFF00"/>
                </a:solidFill>
                <a:latin typeface="Consolas" panose="020B0609020204030204" pitchFamily="49" charset="0"/>
                <a:cs typeface="Consolas" panose="020B0609020204030204" pitchFamily="49" charset="0"/>
              </a:rPr>
              <a:t>();</a:t>
            </a:r>
            <a:br>
              <a:rPr lang="en-US" sz="2350" dirty="0">
                <a:solidFill>
                  <a:srgbClr val="FFFF00"/>
                </a:solidFill>
                <a:latin typeface="Consolas" panose="020B0609020204030204" pitchFamily="49" charset="0"/>
                <a:cs typeface="Consolas" panose="020B0609020204030204" pitchFamily="49" charset="0"/>
              </a:rPr>
            </a:br>
            <a:r>
              <a:rPr lang="en-US" sz="2350" dirty="0" smtClean="0">
                <a:solidFill>
                  <a:srgbClr val="FFFF00"/>
                </a:solidFill>
                <a:latin typeface="Consolas" panose="020B0609020204030204" pitchFamily="49" charset="0"/>
                <a:cs typeface="Consolas" panose="020B0609020204030204" pitchFamily="49" charset="0"/>
              </a:rPr>
              <a:t>	</a:t>
            </a:r>
            <a:r>
              <a:rPr lang="en-US" sz="2350" dirty="0" smtClean="0">
                <a:solidFill>
                  <a:srgbClr val="FFFF00"/>
                </a:solidFill>
              </a:rPr>
              <a:t>}</a:t>
            </a:r>
            <a:endParaRPr lang="en-US" sz="2350" dirty="0">
              <a:solidFill>
                <a:srgbClr val="FFFF00"/>
              </a:solidFill>
            </a:endParaRPr>
          </a:p>
        </p:txBody>
      </p:sp>
    </p:spTree>
    <p:extLst>
      <p:ext uri="{BB962C8B-B14F-4D97-AF65-F5344CB8AC3E}">
        <p14:creationId xmlns:p14="http://schemas.microsoft.com/office/powerpoint/2010/main" val="7186032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Comments</a:t>
            </a:r>
            <a:endParaRPr lang="en-US" dirty="0"/>
          </a:p>
        </p:txBody>
      </p:sp>
      <p:sp>
        <p:nvSpPr>
          <p:cNvPr id="3" name="Content Placeholder 2"/>
          <p:cNvSpPr>
            <a:spLocks noGrp="1"/>
          </p:cNvSpPr>
          <p:nvPr>
            <p:ph idx="1"/>
          </p:nvPr>
        </p:nvSpPr>
        <p:spPr>
          <a:xfrm>
            <a:off x="152400" y="1066800"/>
            <a:ext cx="8686800" cy="4572000"/>
          </a:xfrm>
        </p:spPr>
        <p:txBody>
          <a:bodyPr>
            <a:noAutofit/>
          </a:bodyPr>
          <a:lstStyle/>
          <a:p>
            <a:r>
              <a:rPr lang="en-US" sz="2350" dirty="0" smtClean="0"/>
              <a:t>Comments are any alphanumeric text that is completely ignored by the IDE/compiler</a:t>
            </a:r>
          </a:p>
          <a:p>
            <a:r>
              <a:rPr lang="en-US" sz="2350" dirty="0" smtClean="0"/>
              <a:t>Arduino C++ offers two methods for including comments in code </a:t>
            </a:r>
            <a:endParaRPr lang="en-US" sz="2350" dirty="0" smtClean="0"/>
          </a:p>
          <a:p>
            <a:r>
              <a:rPr lang="en-US" sz="2350" dirty="0" smtClean="0"/>
              <a:t>The first you have already seen</a:t>
            </a:r>
            <a:br>
              <a:rPr lang="en-US" sz="2350" dirty="0" smtClean="0"/>
            </a:br>
            <a:r>
              <a:rPr lang="en-US" sz="2350" dirty="0" smtClean="0"/>
              <a:t>	</a:t>
            </a:r>
            <a:r>
              <a:rPr lang="en-US" sz="2350" dirty="0" smtClean="0">
                <a:solidFill>
                  <a:srgbClr val="FFFF00"/>
                </a:solidFill>
                <a:latin typeface="Consolas" panose="020B0609020204030204" pitchFamily="49" charset="0"/>
                <a:cs typeface="Consolas" panose="020B0609020204030204" pitchFamily="49" charset="0"/>
              </a:rPr>
              <a:t>// check it out, it’s a comment!</a:t>
            </a:r>
            <a:endParaRPr lang="en-US" sz="2350" dirty="0" smtClean="0">
              <a:solidFill>
                <a:srgbClr val="FFFF00"/>
              </a:solidFill>
            </a:endParaRPr>
          </a:p>
          <a:p>
            <a:r>
              <a:rPr lang="en-US" sz="2350" dirty="0" smtClean="0"/>
              <a:t>The second </a:t>
            </a:r>
            <a:r>
              <a:rPr lang="en-US" sz="2350" dirty="0" smtClean="0"/>
              <a:t>has been present in C since 1972, and is useful for including large blocks of text (or commenting out large blocks of code)</a:t>
            </a:r>
            <a:br>
              <a:rPr lang="en-US" sz="2350" dirty="0" smtClean="0"/>
            </a:br>
            <a:r>
              <a:rPr lang="en-US" sz="2350" dirty="0" smtClean="0"/>
              <a:t>	</a:t>
            </a:r>
            <a:r>
              <a:rPr lang="en-US" sz="2350" dirty="0" smtClean="0">
                <a:solidFill>
                  <a:srgbClr val="FFFF00"/>
                </a:solidFill>
                <a:latin typeface="Consolas" panose="020B0609020204030204" pitchFamily="49" charset="0"/>
                <a:cs typeface="Consolas" panose="020B0609020204030204" pitchFamily="49" charset="0"/>
              </a:rPr>
              <a:t>/*</a:t>
            </a:r>
            <a:br>
              <a:rPr lang="en-US" sz="2350" dirty="0" smtClean="0">
                <a:solidFill>
                  <a:srgbClr val="FFFF00"/>
                </a:solidFill>
                <a:latin typeface="Consolas" panose="020B0609020204030204" pitchFamily="49" charset="0"/>
                <a:cs typeface="Consolas" panose="020B0609020204030204" pitchFamily="49" charset="0"/>
              </a:rPr>
            </a:br>
            <a:r>
              <a:rPr lang="en-US" sz="2350" dirty="0" smtClean="0">
                <a:solidFill>
                  <a:srgbClr val="FFFF00"/>
                </a:solidFill>
                <a:latin typeface="Consolas" panose="020B0609020204030204" pitchFamily="49" charset="0"/>
                <a:cs typeface="Consolas" panose="020B0609020204030204" pitchFamily="49" charset="0"/>
              </a:rPr>
              <a:t>	Any text you want can go between the comment</a:t>
            </a:r>
            <a:br>
              <a:rPr lang="en-US" sz="2350" dirty="0" smtClean="0">
                <a:solidFill>
                  <a:srgbClr val="FFFF00"/>
                </a:solidFill>
                <a:latin typeface="Consolas" panose="020B0609020204030204" pitchFamily="49" charset="0"/>
                <a:cs typeface="Consolas" panose="020B0609020204030204" pitchFamily="49" charset="0"/>
              </a:rPr>
            </a:br>
            <a:r>
              <a:rPr lang="en-US" sz="2350" dirty="0" smtClean="0">
                <a:solidFill>
                  <a:srgbClr val="FFFF00"/>
                </a:solidFill>
                <a:latin typeface="Consolas" panose="020B0609020204030204" pitchFamily="49" charset="0"/>
                <a:cs typeface="Consolas" panose="020B0609020204030204" pitchFamily="49" charset="0"/>
              </a:rPr>
              <a:t>	</a:t>
            </a:r>
            <a:r>
              <a:rPr lang="en-US" sz="2350" dirty="0" err="1" smtClean="0">
                <a:solidFill>
                  <a:srgbClr val="FFFF00"/>
                </a:solidFill>
                <a:latin typeface="Consolas" panose="020B0609020204030204" pitchFamily="49" charset="0"/>
                <a:cs typeface="Consolas" panose="020B0609020204030204" pitchFamily="49" charset="0"/>
              </a:rPr>
              <a:t>delimeters</a:t>
            </a:r>
            <a:r>
              <a:rPr lang="en-US" sz="2350" dirty="0" smtClean="0">
                <a:solidFill>
                  <a:srgbClr val="FFFF00"/>
                </a:solidFill>
                <a:latin typeface="Consolas" panose="020B0609020204030204" pitchFamily="49" charset="0"/>
                <a:cs typeface="Consolas" panose="020B0609020204030204" pitchFamily="49" charset="0"/>
              </a:rPr>
              <a:t>. Note that the </a:t>
            </a:r>
            <a:r>
              <a:rPr lang="en-US" sz="2350" dirty="0" err="1" smtClean="0">
                <a:solidFill>
                  <a:srgbClr val="FFFF00"/>
                </a:solidFill>
                <a:latin typeface="Consolas" panose="020B0609020204030204" pitchFamily="49" charset="0"/>
                <a:cs typeface="Consolas" panose="020B0609020204030204" pitchFamily="49" charset="0"/>
              </a:rPr>
              <a:t>delimeters</a:t>
            </a:r>
            <a:r>
              <a:rPr lang="en-US" sz="2350" dirty="0" smtClean="0">
                <a:solidFill>
                  <a:srgbClr val="FFFF00"/>
                </a:solidFill>
                <a:latin typeface="Consolas" panose="020B0609020204030204" pitchFamily="49" charset="0"/>
                <a:cs typeface="Consolas" panose="020B0609020204030204" pitchFamily="49" charset="0"/>
              </a:rPr>
              <a:t> are the </a:t>
            </a:r>
            <a:br>
              <a:rPr lang="en-US" sz="2350" dirty="0" smtClean="0">
                <a:solidFill>
                  <a:srgbClr val="FFFF00"/>
                </a:solidFill>
                <a:latin typeface="Consolas" panose="020B0609020204030204" pitchFamily="49" charset="0"/>
                <a:cs typeface="Consolas" panose="020B0609020204030204" pitchFamily="49" charset="0"/>
              </a:rPr>
            </a:br>
            <a:r>
              <a:rPr lang="en-US" sz="2350" dirty="0" smtClean="0">
                <a:solidFill>
                  <a:srgbClr val="FFFF00"/>
                </a:solidFill>
                <a:latin typeface="Consolas" panose="020B0609020204030204" pitchFamily="49" charset="0"/>
                <a:cs typeface="Consolas" panose="020B0609020204030204" pitchFamily="49" charset="0"/>
              </a:rPr>
              <a:t>	_inverse_ of each other</a:t>
            </a:r>
            <a:br>
              <a:rPr lang="en-US" sz="2350" dirty="0" smtClean="0">
                <a:solidFill>
                  <a:srgbClr val="FFFF00"/>
                </a:solidFill>
                <a:latin typeface="Consolas" panose="020B0609020204030204" pitchFamily="49" charset="0"/>
                <a:cs typeface="Consolas" panose="020B0609020204030204" pitchFamily="49" charset="0"/>
              </a:rPr>
            </a:br>
            <a:r>
              <a:rPr lang="en-US" sz="2350" dirty="0" smtClean="0">
                <a:solidFill>
                  <a:srgbClr val="FFFF00"/>
                </a:solidFill>
                <a:latin typeface="Consolas" panose="020B0609020204030204" pitchFamily="49" charset="0"/>
                <a:cs typeface="Consolas" panose="020B0609020204030204" pitchFamily="49" charset="0"/>
              </a:rPr>
              <a:t>	*/</a:t>
            </a:r>
            <a:endParaRPr lang="en-US" sz="2350" dirty="0">
              <a:solidFill>
                <a:srgbClr val="FFFF00"/>
              </a:solidFill>
            </a:endParaRPr>
          </a:p>
        </p:txBody>
      </p:sp>
    </p:spTree>
    <p:extLst>
      <p:ext uri="{BB962C8B-B14F-4D97-AF65-F5344CB8AC3E}">
        <p14:creationId xmlns:p14="http://schemas.microsoft.com/office/powerpoint/2010/main" val="14829894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Code Blocks</a:t>
            </a:r>
            <a:endParaRPr lang="en-US" dirty="0"/>
          </a:p>
        </p:txBody>
      </p:sp>
      <p:sp>
        <p:nvSpPr>
          <p:cNvPr id="3" name="Content Placeholder 2"/>
          <p:cNvSpPr>
            <a:spLocks noGrp="1"/>
          </p:cNvSpPr>
          <p:nvPr>
            <p:ph idx="1"/>
          </p:nvPr>
        </p:nvSpPr>
        <p:spPr>
          <a:xfrm>
            <a:off x="152400" y="1066800"/>
            <a:ext cx="8686800" cy="5181600"/>
          </a:xfrm>
        </p:spPr>
        <p:txBody>
          <a:bodyPr>
            <a:noAutofit/>
          </a:bodyPr>
          <a:lstStyle/>
          <a:p>
            <a:r>
              <a:rPr lang="en-US" sz="2000" dirty="0" smtClean="0"/>
              <a:t>Code blocks are a means of grouping whole sections of code </a:t>
            </a:r>
            <a:r>
              <a:rPr lang="en-US" sz="2000" i="1" dirty="0" smtClean="0"/>
              <a:t>so that they can be treated as a single statement.</a:t>
            </a:r>
            <a:endParaRPr lang="en-US" sz="2000" i="1" dirty="0" smtClean="0"/>
          </a:p>
          <a:p>
            <a:r>
              <a:rPr lang="en-US" sz="2000" dirty="0" smtClean="0"/>
              <a:t>You have already seen this used with the if-then statement:</a:t>
            </a:r>
            <a:br>
              <a:rPr lang="en-US" sz="2000" dirty="0" smtClean="0"/>
            </a:br>
            <a:r>
              <a:rPr lang="en-US" sz="2000" dirty="0" smtClean="0">
                <a:solidFill>
                  <a:srgbClr val="FFFF00"/>
                </a:solidFill>
                <a:latin typeface="Consolas" panose="020B0609020204030204" pitchFamily="49" charset="0"/>
                <a:cs typeface="Consolas" panose="020B0609020204030204" pitchFamily="49" charset="0"/>
              </a:rPr>
              <a:t>if (TRUE) {</a:t>
            </a:r>
            <a:br>
              <a:rPr lang="en-US" sz="2000" dirty="0" smtClean="0">
                <a:solidFill>
                  <a:srgbClr val="FFFF00"/>
                </a:solidFill>
                <a:latin typeface="Consolas" panose="020B0609020204030204" pitchFamily="49" charset="0"/>
                <a:cs typeface="Consolas" panose="020B0609020204030204" pitchFamily="49" charset="0"/>
              </a:rPr>
            </a:br>
            <a:r>
              <a:rPr lang="en-US" sz="2000" dirty="0" smtClean="0">
                <a:solidFill>
                  <a:srgbClr val="FFFF00"/>
                </a:solidFill>
                <a:latin typeface="Consolas" panose="020B0609020204030204" pitchFamily="49" charset="0"/>
                <a:cs typeface="Consolas" panose="020B0609020204030204" pitchFamily="49" charset="0"/>
              </a:rPr>
              <a:t>	// this is a block of code between the braces</a:t>
            </a:r>
            <a:br>
              <a:rPr lang="en-US" sz="2000" dirty="0" smtClean="0">
                <a:solidFill>
                  <a:srgbClr val="FFFF00"/>
                </a:solidFill>
                <a:latin typeface="Consolas" panose="020B0609020204030204" pitchFamily="49" charset="0"/>
                <a:cs typeface="Consolas" panose="020B0609020204030204" pitchFamily="49" charset="0"/>
              </a:rPr>
            </a:br>
            <a:r>
              <a:rPr lang="en-US" sz="2000" dirty="0" smtClean="0">
                <a:solidFill>
                  <a:srgbClr val="FFFF00"/>
                </a:solidFill>
                <a:latin typeface="Consolas" panose="020B0609020204030204" pitchFamily="49" charset="0"/>
                <a:cs typeface="Consolas" panose="020B0609020204030204" pitchFamily="49" charset="0"/>
              </a:rPr>
              <a:t>}</a:t>
            </a:r>
            <a:endParaRPr lang="en-US" sz="2000" dirty="0" smtClean="0">
              <a:solidFill>
                <a:srgbClr val="FFFF00"/>
              </a:solidFill>
              <a:latin typeface="Consolas" panose="020B0609020204030204" pitchFamily="49" charset="0"/>
              <a:cs typeface="Consolas" panose="020B0609020204030204" pitchFamily="49" charset="0"/>
            </a:endParaRPr>
          </a:p>
          <a:p>
            <a:r>
              <a:rPr lang="en-US" sz="2000" dirty="0" smtClean="0"/>
              <a:t>All program flow control statements will work with blocks</a:t>
            </a:r>
            <a:endParaRPr lang="en-US" sz="2000" dirty="0" smtClean="0"/>
          </a:p>
          <a:p>
            <a:r>
              <a:rPr lang="en-US" sz="2000" dirty="0" smtClean="0"/>
              <a:t>But you don’t have to use a control statement to use a block:</a:t>
            </a:r>
            <a:br>
              <a:rPr lang="en-US" sz="2000" dirty="0" smtClean="0"/>
            </a:br>
            <a:r>
              <a:rPr lang="en-US" sz="2000" dirty="0" smtClean="0">
                <a:solidFill>
                  <a:srgbClr val="FFFF00"/>
                </a:solidFill>
                <a:latin typeface="Consolas" panose="020B0609020204030204" pitchFamily="49" charset="0"/>
                <a:cs typeface="Consolas" panose="020B0609020204030204" pitchFamily="49" charset="0"/>
              </a:rPr>
              <a:t>{</a:t>
            </a:r>
            <a:br>
              <a:rPr lang="en-US" sz="2000" dirty="0" smtClean="0">
                <a:solidFill>
                  <a:srgbClr val="FFFF00"/>
                </a:solidFill>
                <a:latin typeface="Consolas" panose="020B0609020204030204" pitchFamily="49" charset="0"/>
                <a:cs typeface="Consolas" panose="020B0609020204030204" pitchFamily="49" charset="0"/>
              </a:rPr>
            </a:br>
            <a:r>
              <a:rPr lang="en-US" sz="2000" dirty="0" smtClean="0">
                <a:solidFill>
                  <a:srgbClr val="FFFF00"/>
                </a:solidFill>
                <a:latin typeface="Consolas" panose="020B0609020204030204" pitchFamily="49" charset="0"/>
                <a:cs typeface="Consolas" panose="020B0609020204030204" pitchFamily="49" charset="0"/>
              </a:rPr>
              <a:t>	// A bare code block</a:t>
            </a:r>
            <a:br>
              <a:rPr lang="en-US" sz="2000" dirty="0" smtClean="0">
                <a:solidFill>
                  <a:srgbClr val="FFFF00"/>
                </a:solidFill>
                <a:latin typeface="Consolas" panose="020B0609020204030204" pitchFamily="49" charset="0"/>
                <a:cs typeface="Consolas" panose="020B0609020204030204" pitchFamily="49" charset="0"/>
              </a:rPr>
            </a:br>
            <a:r>
              <a:rPr lang="en-US" sz="2000" dirty="0" smtClean="0">
                <a:solidFill>
                  <a:srgbClr val="FFFF00"/>
                </a:solidFill>
                <a:latin typeface="Consolas" panose="020B0609020204030204" pitchFamily="49" charset="0"/>
                <a:cs typeface="Consolas" panose="020B0609020204030204" pitchFamily="49" charset="0"/>
              </a:rPr>
              <a:t>	a++;</a:t>
            </a:r>
            <a:br>
              <a:rPr lang="en-US" sz="2000" dirty="0" smtClean="0">
                <a:solidFill>
                  <a:srgbClr val="FFFF00"/>
                </a:solidFill>
                <a:latin typeface="Consolas" panose="020B0609020204030204" pitchFamily="49" charset="0"/>
                <a:cs typeface="Consolas" panose="020B0609020204030204" pitchFamily="49" charset="0"/>
              </a:rPr>
            </a:br>
            <a:r>
              <a:rPr lang="en-US" sz="2000" dirty="0" smtClean="0">
                <a:solidFill>
                  <a:srgbClr val="FFFF00"/>
                </a:solidFill>
                <a:latin typeface="Consolas" panose="020B0609020204030204" pitchFamily="49" charset="0"/>
                <a:cs typeface="Consolas" panose="020B0609020204030204" pitchFamily="49" charset="0"/>
              </a:rPr>
              <a:t>}</a:t>
            </a:r>
            <a:endParaRPr lang="en-US" sz="2000" dirty="0" smtClean="0">
              <a:solidFill>
                <a:srgbClr val="FFFF00"/>
              </a:solidFill>
              <a:latin typeface="Consolas" panose="020B0609020204030204" pitchFamily="49" charset="0"/>
              <a:cs typeface="Consolas" panose="020B0609020204030204" pitchFamily="49" charset="0"/>
            </a:endParaRPr>
          </a:p>
          <a:p>
            <a:r>
              <a:rPr lang="en-US" sz="2000" dirty="0" smtClean="0"/>
              <a:t>Code blocks are pervasive in C++; programmers prefer them for control statements because they allow the easy addition or removal of other statements within the block</a:t>
            </a:r>
            <a:endParaRPr lang="en-US" sz="2000" dirty="0" smtClean="0"/>
          </a:p>
        </p:txBody>
      </p:sp>
    </p:spTree>
    <p:extLst>
      <p:ext uri="{BB962C8B-B14F-4D97-AF65-F5344CB8AC3E}">
        <p14:creationId xmlns:p14="http://schemas.microsoft.com/office/powerpoint/2010/main" val="18185592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Functions</a:t>
            </a:r>
            <a:endParaRPr lang="en-US" dirty="0"/>
          </a:p>
        </p:txBody>
      </p:sp>
      <p:sp>
        <p:nvSpPr>
          <p:cNvPr id="3" name="Content Placeholder 2"/>
          <p:cNvSpPr>
            <a:spLocks noGrp="1"/>
          </p:cNvSpPr>
          <p:nvPr>
            <p:ph idx="1"/>
          </p:nvPr>
        </p:nvSpPr>
        <p:spPr>
          <a:xfrm>
            <a:off x="152400" y="1066800"/>
            <a:ext cx="8686800" cy="5181600"/>
          </a:xfrm>
        </p:spPr>
        <p:txBody>
          <a:bodyPr>
            <a:noAutofit/>
          </a:bodyPr>
          <a:lstStyle/>
          <a:p>
            <a:r>
              <a:rPr lang="en-US" sz="2000" dirty="0" smtClean="0"/>
              <a:t>A function is a means for executing a code block from </a:t>
            </a:r>
            <a:r>
              <a:rPr lang="en-US" sz="2000" i="1" dirty="0" smtClean="0"/>
              <a:t>within another code block</a:t>
            </a:r>
            <a:endParaRPr lang="en-US" sz="2000" i="1" dirty="0" smtClean="0"/>
          </a:p>
          <a:p>
            <a:r>
              <a:rPr lang="en-US" sz="2000" dirty="0" smtClean="0"/>
              <a:t>You have already seen a whole bunch of them:</a:t>
            </a:r>
            <a:br>
              <a:rPr lang="en-US" sz="2000" dirty="0" smtClean="0"/>
            </a:br>
            <a:r>
              <a:rPr lang="en-US" sz="2000" dirty="0" smtClean="0">
                <a:solidFill>
                  <a:srgbClr val="FFFF00"/>
                </a:solidFill>
                <a:latin typeface="Consolas" panose="020B0609020204030204" pitchFamily="49" charset="0"/>
                <a:cs typeface="Consolas" panose="020B0609020204030204" pitchFamily="49" charset="0"/>
              </a:rPr>
              <a:t>setup()</a:t>
            </a:r>
            <a:br>
              <a:rPr lang="en-US" sz="2000" dirty="0" smtClean="0">
                <a:solidFill>
                  <a:srgbClr val="FFFF00"/>
                </a:solidFill>
                <a:latin typeface="Consolas" panose="020B0609020204030204" pitchFamily="49" charset="0"/>
                <a:cs typeface="Consolas" panose="020B0609020204030204" pitchFamily="49" charset="0"/>
              </a:rPr>
            </a:br>
            <a:r>
              <a:rPr lang="en-US" sz="2000" dirty="0" smtClean="0">
                <a:solidFill>
                  <a:srgbClr val="FFFF00"/>
                </a:solidFill>
                <a:latin typeface="Consolas" panose="020B0609020204030204" pitchFamily="49" charset="0"/>
                <a:cs typeface="Consolas" panose="020B0609020204030204" pitchFamily="49" charset="0"/>
              </a:rPr>
              <a:t>loop()</a:t>
            </a:r>
            <a:br>
              <a:rPr lang="en-US" sz="2000" dirty="0" smtClean="0">
                <a:solidFill>
                  <a:srgbClr val="FFFF00"/>
                </a:solidFill>
                <a:latin typeface="Consolas" panose="020B0609020204030204" pitchFamily="49" charset="0"/>
                <a:cs typeface="Consolas" panose="020B0609020204030204" pitchFamily="49" charset="0"/>
              </a:rPr>
            </a:br>
            <a:r>
              <a:rPr lang="en-US" sz="2000" dirty="0" smtClean="0">
                <a:solidFill>
                  <a:srgbClr val="FFFF00"/>
                </a:solidFill>
                <a:latin typeface="Consolas" panose="020B0609020204030204" pitchFamily="49" charset="0"/>
                <a:cs typeface="Consolas" panose="020B0609020204030204" pitchFamily="49" charset="0"/>
              </a:rPr>
              <a:t>delay();	</a:t>
            </a:r>
            <a:endParaRPr lang="en-US" sz="2000" dirty="0" smtClean="0">
              <a:solidFill>
                <a:srgbClr val="FFFF00"/>
              </a:solidFill>
              <a:latin typeface="Consolas" panose="020B0609020204030204" pitchFamily="49" charset="0"/>
              <a:cs typeface="Consolas" panose="020B0609020204030204" pitchFamily="49" charset="0"/>
            </a:endParaRPr>
          </a:p>
          <a:p>
            <a:r>
              <a:rPr lang="en-US" sz="2000" dirty="0" smtClean="0"/>
              <a:t>Depending on the function, it may or may not be called (invoked) using </a:t>
            </a:r>
            <a:r>
              <a:rPr lang="en-US" sz="2000" i="1" dirty="0" smtClean="0"/>
              <a:t>parameters</a:t>
            </a:r>
            <a:r>
              <a:rPr lang="en-US" sz="2000" dirty="0" smtClean="0"/>
              <a:t>.</a:t>
            </a:r>
            <a:endParaRPr lang="en-US" sz="2000" dirty="0" smtClean="0"/>
          </a:p>
          <a:p>
            <a:r>
              <a:rPr lang="en-US" sz="2000" dirty="0" smtClean="0"/>
              <a:t>Parameters are data that is passed to the function, such as a time value:</a:t>
            </a:r>
            <a:br>
              <a:rPr lang="en-US" sz="2000" dirty="0" smtClean="0"/>
            </a:br>
            <a:r>
              <a:rPr lang="en-US" sz="2000" dirty="0" smtClean="0"/>
              <a:t>	</a:t>
            </a:r>
            <a:r>
              <a:rPr lang="en-US" sz="2000" dirty="0" smtClean="0">
                <a:solidFill>
                  <a:srgbClr val="FFFF00"/>
                </a:solidFill>
                <a:latin typeface="Consolas" panose="020B0609020204030204" pitchFamily="49" charset="0"/>
                <a:cs typeface="Consolas" panose="020B0609020204030204" pitchFamily="49" charset="0"/>
              </a:rPr>
              <a:t>delay(1000);</a:t>
            </a:r>
            <a:endParaRPr lang="en-US" sz="2000" dirty="0" smtClean="0">
              <a:solidFill>
                <a:srgbClr val="FFFF00"/>
              </a:solidFill>
              <a:latin typeface="Consolas" panose="020B0609020204030204" pitchFamily="49" charset="0"/>
              <a:cs typeface="Consolas" panose="020B0609020204030204" pitchFamily="49" charset="0"/>
            </a:endParaRPr>
          </a:p>
          <a:p>
            <a:r>
              <a:rPr lang="en-US" sz="2000" dirty="0" smtClean="0"/>
              <a:t>There can be more than one, again depending on the function:</a:t>
            </a:r>
            <a:br>
              <a:rPr lang="en-US" sz="2000" dirty="0" smtClean="0"/>
            </a:br>
            <a:r>
              <a:rPr lang="en-US" sz="2000" dirty="0" smtClean="0"/>
              <a:t>	</a:t>
            </a:r>
            <a:r>
              <a:rPr lang="en-US" sz="2000" dirty="0" err="1" smtClean="0">
                <a:solidFill>
                  <a:srgbClr val="FFFF00"/>
                </a:solidFill>
                <a:latin typeface="Consolas" panose="020B0609020204030204" pitchFamily="49" charset="0"/>
                <a:cs typeface="Consolas" panose="020B0609020204030204" pitchFamily="49" charset="0"/>
              </a:rPr>
              <a:t>some_function</a:t>
            </a:r>
            <a:r>
              <a:rPr lang="en-US" sz="2000" dirty="0" smtClean="0">
                <a:solidFill>
                  <a:srgbClr val="FFFF00"/>
                </a:solidFill>
                <a:latin typeface="Consolas" panose="020B0609020204030204" pitchFamily="49" charset="0"/>
                <a:cs typeface="Consolas" panose="020B0609020204030204" pitchFamily="49" charset="0"/>
              </a:rPr>
              <a:t>(parameter1, 3.1415926);</a:t>
            </a:r>
          </a:p>
          <a:p>
            <a:r>
              <a:rPr lang="en-US" sz="2000" dirty="0" smtClean="0"/>
              <a:t>What </a:t>
            </a:r>
            <a:r>
              <a:rPr lang="en-US" sz="2000" i="1" dirty="0" smtClean="0"/>
              <a:t>data type </a:t>
            </a:r>
            <a:r>
              <a:rPr lang="en-US" sz="2000" dirty="0" smtClean="0"/>
              <a:t>the parameter(s) have, and what </a:t>
            </a:r>
            <a:r>
              <a:rPr lang="en-US" sz="2000" i="1" dirty="0" smtClean="0"/>
              <a:t>values</a:t>
            </a:r>
            <a:r>
              <a:rPr lang="en-US" sz="2000" dirty="0" smtClean="0"/>
              <a:t> they contain, are entirely dependent on the function (and what you want it to do.)</a:t>
            </a:r>
            <a:endParaRPr lang="en-US" sz="2000" dirty="0" smtClean="0"/>
          </a:p>
        </p:txBody>
      </p:sp>
    </p:spTree>
    <p:extLst>
      <p:ext uri="{BB962C8B-B14F-4D97-AF65-F5344CB8AC3E}">
        <p14:creationId xmlns:p14="http://schemas.microsoft.com/office/powerpoint/2010/main" val="28977961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609600"/>
            <a:ext cx="4267200" cy="6096000"/>
          </a:xfrm>
        </p:spPr>
        <p:txBody>
          <a:bodyPr>
            <a:noAutofit/>
          </a:bodyPr>
          <a:lstStyle/>
          <a:p>
            <a:pPr marL="0" indent="0">
              <a:buNone/>
            </a:pPr>
            <a:r>
              <a:rPr lang="en-US" sz="750" b="1" dirty="0"/>
              <a:t>Lesson 1 – Intro and Setup </a:t>
            </a:r>
            <a:br>
              <a:rPr lang="en-US" sz="750" b="1" dirty="0"/>
            </a:br>
            <a:r>
              <a:rPr lang="en-US" sz="750" b="1" dirty="0"/>
              <a:t>[may require 2 classes]</a:t>
            </a:r>
            <a:endParaRPr lang="en-US" sz="750" dirty="0"/>
          </a:p>
          <a:p>
            <a:pPr lvl="0"/>
            <a:r>
              <a:rPr lang="en-US" sz="750" dirty="0"/>
              <a:t>Introduction to class format</a:t>
            </a:r>
          </a:p>
          <a:p>
            <a:pPr lvl="0"/>
            <a:r>
              <a:rPr lang="en-US" sz="750" dirty="0"/>
              <a:t>Overview of lesson plan</a:t>
            </a:r>
          </a:p>
          <a:p>
            <a:pPr lvl="0"/>
            <a:r>
              <a:rPr lang="en-US" sz="750" dirty="0"/>
              <a:t>Presentation format (monitor, camera, screen, whiteboard)</a:t>
            </a:r>
          </a:p>
          <a:p>
            <a:pPr lvl="0"/>
            <a:r>
              <a:rPr lang="en-US" sz="750" dirty="0" smtClean="0"/>
              <a:t>Review of microcontrollers and  types of boards</a:t>
            </a:r>
          </a:p>
          <a:p>
            <a:pPr lvl="0"/>
            <a:r>
              <a:rPr lang="en-US" sz="750" dirty="0"/>
              <a:t>SEICHE LED display architecture</a:t>
            </a:r>
          </a:p>
          <a:p>
            <a:pPr lvl="1"/>
            <a:r>
              <a:rPr lang="en-US" sz="750" dirty="0"/>
              <a:t>ESP8266 pinout</a:t>
            </a:r>
          </a:p>
          <a:p>
            <a:pPr lvl="1"/>
            <a:r>
              <a:rPr lang="en-US" sz="750" dirty="0"/>
              <a:t>High level </a:t>
            </a:r>
            <a:r>
              <a:rPr lang="en-US" sz="750" dirty="0" smtClean="0"/>
              <a:t>architecture</a:t>
            </a:r>
            <a:endParaRPr lang="en-US" sz="750" dirty="0"/>
          </a:p>
          <a:p>
            <a:pPr marL="0" indent="0">
              <a:buNone/>
            </a:pPr>
            <a:r>
              <a:rPr lang="en-US" sz="750" b="1" dirty="0"/>
              <a:t>Lesson 2 – Laptop operation review – Windows and Linux</a:t>
            </a:r>
            <a:endParaRPr lang="en-US" sz="750" dirty="0"/>
          </a:p>
          <a:p>
            <a:r>
              <a:rPr lang="en-US" sz="750" dirty="0"/>
              <a:t>Inventory of USB drives</a:t>
            </a:r>
          </a:p>
          <a:p>
            <a:pPr lvl="0"/>
            <a:r>
              <a:rPr lang="en-US" sz="750" dirty="0"/>
              <a:t>Installation of Arduino IDE software</a:t>
            </a:r>
          </a:p>
          <a:p>
            <a:pPr lvl="0"/>
            <a:r>
              <a:rPr lang="en-US" sz="750" dirty="0"/>
              <a:t>Installation of CH340/ESP8266 serial port drivers (Windows only)</a:t>
            </a:r>
          </a:p>
          <a:p>
            <a:pPr lvl="0"/>
            <a:r>
              <a:rPr lang="en-US" sz="750" dirty="0" smtClean="0"/>
              <a:t>Control </a:t>
            </a:r>
            <a:r>
              <a:rPr lang="en-US" sz="750" dirty="0"/>
              <a:t>panel/settings location</a:t>
            </a:r>
          </a:p>
          <a:p>
            <a:pPr lvl="0"/>
            <a:r>
              <a:rPr lang="en-US" sz="750" dirty="0"/>
              <a:t>Home directories and folder hierarchy</a:t>
            </a:r>
          </a:p>
          <a:p>
            <a:pPr lvl="0"/>
            <a:r>
              <a:rPr lang="en-US" sz="750" dirty="0"/>
              <a:t>Arduino file locations</a:t>
            </a:r>
          </a:p>
          <a:p>
            <a:pPr lvl="0"/>
            <a:r>
              <a:rPr lang="en-US" sz="750" dirty="0"/>
              <a:t>Search functions</a:t>
            </a:r>
          </a:p>
          <a:p>
            <a:pPr lvl="0"/>
            <a:r>
              <a:rPr lang="en-US" sz="750" dirty="0"/>
              <a:t>(Windows) Device Manager</a:t>
            </a:r>
          </a:p>
          <a:p>
            <a:pPr lvl="0"/>
            <a:r>
              <a:rPr lang="en-US" sz="750" dirty="0"/>
              <a:t>(Linux) </a:t>
            </a:r>
            <a:r>
              <a:rPr lang="en-US" sz="750" dirty="0" err="1"/>
              <a:t>Konsole</a:t>
            </a:r>
            <a:endParaRPr lang="en-US" sz="750" dirty="0"/>
          </a:p>
          <a:p>
            <a:pPr lvl="0"/>
            <a:r>
              <a:rPr lang="en-US" sz="750" dirty="0"/>
              <a:t>Copying flash drive contents [critical]</a:t>
            </a:r>
          </a:p>
          <a:p>
            <a:pPr lvl="0"/>
            <a:r>
              <a:rPr lang="en-US" sz="750" dirty="0"/>
              <a:t>Open questions and </a:t>
            </a:r>
            <a:r>
              <a:rPr lang="en-US" sz="750" dirty="0" smtClean="0"/>
              <a:t>issues</a:t>
            </a:r>
          </a:p>
          <a:p>
            <a:pPr lvl="0"/>
            <a:r>
              <a:rPr lang="en-US" sz="750" b="1" dirty="0" smtClean="0"/>
              <a:t>IDE </a:t>
            </a:r>
            <a:r>
              <a:rPr lang="en-US" sz="750" b="1" dirty="0"/>
              <a:t>essentials</a:t>
            </a:r>
            <a:endParaRPr lang="en-US" sz="750" dirty="0"/>
          </a:p>
          <a:p>
            <a:pPr lvl="0"/>
            <a:r>
              <a:rPr lang="en-US" sz="750" dirty="0"/>
              <a:t>Starting the Arduino IDE</a:t>
            </a:r>
          </a:p>
          <a:p>
            <a:pPr lvl="0"/>
            <a:r>
              <a:rPr lang="en-US" sz="750" dirty="0"/>
              <a:t>Basic Arduino sketch (program) structure</a:t>
            </a:r>
          </a:p>
          <a:p>
            <a:pPr lvl="0"/>
            <a:r>
              <a:rPr lang="en-US" sz="750" dirty="0"/>
              <a:t>Loading example sketches</a:t>
            </a:r>
          </a:p>
          <a:p>
            <a:pPr lvl="0"/>
            <a:r>
              <a:rPr lang="en-US" sz="750" dirty="0"/>
              <a:t>Loading and configuring new boards</a:t>
            </a:r>
          </a:p>
          <a:p>
            <a:pPr lvl="0"/>
            <a:r>
              <a:rPr lang="en-US" sz="750" dirty="0"/>
              <a:t>Connecting boards</a:t>
            </a:r>
          </a:p>
          <a:p>
            <a:pPr lvl="0"/>
            <a:r>
              <a:rPr lang="en-US" sz="750" dirty="0"/>
              <a:t>Identifying the microcontroller serial port</a:t>
            </a:r>
          </a:p>
          <a:p>
            <a:pPr lvl="1"/>
            <a:r>
              <a:rPr lang="en-US" sz="750" dirty="0"/>
              <a:t>Linux</a:t>
            </a:r>
          </a:p>
          <a:p>
            <a:pPr lvl="1"/>
            <a:r>
              <a:rPr lang="en-US" sz="750" dirty="0"/>
              <a:t>Windows</a:t>
            </a:r>
          </a:p>
          <a:p>
            <a:pPr marL="0" lvl="0" indent="0">
              <a:buNone/>
            </a:pPr>
            <a:r>
              <a:rPr lang="en-US" sz="750" dirty="0" smtClean="0"/>
              <a:t>Lesson 3 – Libraries, Sketch structure, Serial Monitor, Variables, Binary Number System Pt1</a:t>
            </a:r>
          </a:p>
          <a:p>
            <a:pPr lvl="0"/>
            <a:r>
              <a:rPr lang="en-US" sz="750" dirty="0" smtClean="0"/>
              <a:t>Libraries</a:t>
            </a:r>
          </a:p>
          <a:p>
            <a:r>
              <a:rPr lang="en-US" sz="750" dirty="0" smtClean="0"/>
              <a:t>Sketch structure (</a:t>
            </a:r>
            <a:r>
              <a:rPr lang="en-US" sz="750" dirty="0"/>
              <a:t>A note on brace </a:t>
            </a:r>
            <a:r>
              <a:rPr lang="en-US" sz="750" dirty="0" smtClean="0"/>
              <a:t>formatting)</a:t>
            </a:r>
            <a:endParaRPr lang="en-US" sz="750" dirty="0"/>
          </a:p>
          <a:p>
            <a:pPr lvl="0"/>
            <a:r>
              <a:rPr lang="en-US" sz="750" dirty="0" smtClean="0"/>
              <a:t>The </a:t>
            </a:r>
            <a:r>
              <a:rPr lang="en-US" sz="750" dirty="0"/>
              <a:t>serial port monitor</a:t>
            </a:r>
          </a:p>
          <a:p>
            <a:pPr lvl="0"/>
            <a:r>
              <a:rPr lang="en-US" sz="750" dirty="0"/>
              <a:t>Printing to the serial port monitor</a:t>
            </a:r>
          </a:p>
          <a:p>
            <a:pPr lvl="0"/>
            <a:r>
              <a:rPr lang="en-US" sz="750" dirty="0" smtClean="0"/>
              <a:t>Variables and the assignment operator</a:t>
            </a:r>
          </a:p>
          <a:p>
            <a:pPr lvl="0"/>
            <a:r>
              <a:rPr lang="en-US" sz="750" dirty="0" smtClean="0"/>
              <a:t>Binary number system Pt. 1.</a:t>
            </a:r>
            <a:endParaRPr lang="en-US" sz="750" dirty="0"/>
          </a:p>
          <a:p>
            <a:pPr marL="0" indent="0">
              <a:buNone/>
            </a:pPr>
            <a:r>
              <a:rPr lang="en-US" sz="750" b="1" dirty="0" smtClean="0"/>
              <a:t>Lesson </a:t>
            </a:r>
            <a:r>
              <a:rPr lang="en-US" sz="750" b="1" dirty="0"/>
              <a:t>4/5 – The Binary Number System </a:t>
            </a:r>
            <a:r>
              <a:rPr lang="en-US" sz="750" b="1" dirty="0" smtClean="0"/>
              <a:t>Cont. (may </a:t>
            </a:r>
            <a:r>
              <a:rPr lang="en-US" sz="750" b="1" dirty="0"/>
              <a:t>take 2-3 lessons)</a:t>
            </a:r>
            <a:endParaRPr lang="en-US" sz="750" dirty="0"/>
          </a:p>
          <a:p>
            <a:pPr lvl="0"/>
            <a:r>
              <a:rPr lang="en-US" sz="750" dirty="0"/>
              <a:t>Numerals vs numbers</a:t>
            </a:r>
          </a:p>
          <a:p>
            <a:pPr lvl="0"/>
            <a:r>
              <a:rPr lang="en-US" sz="750" dirty="0"/>
              <a:t>Review: the base 10 system and digit place values</a:t>
            </a:r>
          </a:p>
          <a:p>
            <a:pPr lvl="0"/>
            <a:r>
              <a:rPr lang="en-US" sz="750" dirty="0"/>
              <a:t>New: the base 2 system and digit place values</a:t>
            </a:r>
          </a:p>
          <a:p>
            <a:pPr lvl="0"/>
            <a:r>
              <a:rPr lang="en-US" sz="750" dirty="0" smtClean="0"/>
              <a:t>Bits </a:t>
            </a:r>
            <a:r>
              <a:rPr lang="en-US" sz="750" dirty="0"/>
              <a:t>and bytes and </a:t>
            </a:r>
            <a:r>
              <a:rPr lang="en-US" sz="750" dirty="0" err="1"/>
              <a:t>nybbles</a:t>
            </a:r>
            <a:endParaRPr lang="en-US" sz="750" dirty="0"/>
          </a:p>
          <a:p>
            <a:pPr lvl="0"/>
            <a:r>
              <a:rPr lang="en-US" sz="750" dirty="0"/>
              <a:t>Binary addition and subtraction</a:t>
            </a:r>
          </a:p>
          <a:p>
            <a:pPr lvl="0"/>
            <a:r>
              <a:rPr lang="en-US" sz="750" dirty="0"/>
              <a:t>Formatting printed output</a:t>
            </a:r>
          </a:p>
          <a:p>
            <a:pPr lvl="0"/>
            <a:r>
              <a:rPr lang="en-US" sz="750" dirty="0"/>
              <a:t>Shifting and exponents</a:t>
            </a:r>
          </a:p>
          <a:p>
            <a:pPr marL="0" indent="0">
              <a:buNone/>
            </a:pPr>
            <a:endParaRPr lang="en-US" sz="750" b="1" dirty="0" smtClean="0"/>
          </a:p>
        </p:txBody>
      </p:sp>
      <p:sp>
        <p:nvSpPr>
          <p:cNvPr id="4" name="Content Placeholder 3"/>
          <p:cNvSpPr>
            <a:spLocks noGrp="1"/>
          </p:cNvSpPr>
          <p:nvPr>
            <p:ph sz="half" idx="2"/>
          </p:nvPr>
        </p:nvSpPr>
        <p:spPr>
          <a:xfrm>
            <a:off x="4648200" y="609600"/>
            <a:ext cx="4038600" cy="5867400"/>
          </a:xfrm>
        </p:spPr>
        <p:txBody>
          <a:bodyPr>
            <a:noAutofit/>
          </a:bodyPr>
          <a:lstStyle/>
          <a:p>
            <a:pPr marL="0" indent="0">
              <a:buNone/>
            </a:pPr>
            <a:r>
              <a:rPr lang="en-US" sz="900" b="1" dirty="0"/>
              <a:t>Lesson 6/7 – Integers and Arithmetic Operators (may take 2 lessons)</a:t>
            </a:r>
          </a:p>
          <a:p>
            <a:r>
              <a:rPr lang="en-US" sz="900" b="1" dirty="0" smtClean="0"/>
              <a:t>The </a:t>
            </a:r>
            <a:r>
              <a:rPr lang="en-US" sz="900" b="1" dirty="0"/>
              <a:t>integer data type</a:t>
            </a:r>
          </a:p>
          <a:p>
            <a:r>
              <a:rPr lang="en-US" sz="900" b="1" dirty="0" smtClean="0"/>
              <a:t>Variables </a:t>
            </a:r>
            <a:r>
              <a:rPr lang="en-US" sz="900" b="1" dirty="0"/>
              <a:t>and the assignment operator</a:t>
            </a:r>
          </a:p>
          <a:p>
            <a:r>
              <a:rPr lang="en-US" sz="900" b="1" dirty="0" err="1" smtClean="0"/>
              <a:t>Autoincrement</a:t>
            </a:r>
            <a:r>
              <a:rPr lang="en-US" sz="900" b="1" dirty="0" smtClean="0"/>
              <a:t> </a:t>
            </a:r>
            <a:r>
              <a:rPr lang="en-US" sz="900" b="1" dirty="0"/>
              <a:t>and </a:t>
            </a:r>
            <a:r>
              <a:rPr lang="en-US" sz="900" b="1" dirty="0" err="1" smtClean="0"/>
              <a:t>autodecrement</a:t>
            </a:r>
            <a:endParaRPr lang="en-US" sz="900" b="1" dirty="0" smtClean="0"/>
          </a:p>
          <a:p>
            <a:r>
              <a:rPr lang="en-US" sz="900" b="1" dirty="0" smtClean="0"/>
              <a:t>Arithmetic </a:t>
            </a:r>
            <a:r>
              <a:rPr lang="en-US" sz="900" b="1" dirty="0"/>
              <a:t>Operators</a:t>
            </a:r>
          </a:p>
          <a:p>
            <a:r>
              <a:rPr lang="en-US" sz="900" b="1" dirty="0" smtClean="0"/>
              <a:t>Assigning </a:t>
            </a:r>
            <a:r>
              <a:rPr lang="en-US" sz="900" b="1" dirty="0"/>
              <a:t>arithmetic results to a variable</a:t>
            </a:r>
          </a:p>
          <a:p>
            <a:r>
              <a:rPr lang="en-US" sz="900" b="1" dirty="0" smtClean="0"/>
              <a:t>Bytes </a:t>
            </a:r>
            <a:r>
              <a:rPr lang="en-US" sz="900" b="1" dirty="0"/>
              <a:t>as data types</a:t>
            </a:r>
          </a:p>
          <a:p>
            <a:pPr marL="0" indent="0">
              <a:buNone/>
            </a:pPr>
            <a:r>
              <a:rPr lang="en-US" sz="900" b="1" dirty="0"/>
              <a:t>Lesson 8 – Communicating with Sensors</a:t>
            </a:r>
          </a:p>
          <a:p>
            <a:r>
              <a:rPr lang="en-US" sz="900" b="1" dirty="0" smtClean="0"/>
              <a:t>Reading </a:t>
            </a:r>
            <a:r>
              <a:rPr lang="en-US" sz="900" b="1" dirty="0"/>
              <a:t>a potentiometer</a:t>
            </a:r>
          </a:p>
          <a:p>
            <a:r>
              <a:rPr lang="en-US" sz="900" b="1" dirty="0" smtClean="0"/>
              <a:t>Reading </a:t>
            </a:r>
            <a:r>
              <a:rPr lang="en-US" sz="900" b="1" dirty="0"/>
              <a:t>a button</a:t>
            </a:r>
          </a:p>
          <a:p>
            <a:r>
              <a:rPr lang="en-US" sz="900" b="1" dirty="0" smtClean="0"/>
              <a:t>Initializing </a:t>
            </a:r>
            <a:r>
              <a:rPr lang="en-US" sz="900" b="1" dirty="0"/>
              <a:t>I2C sensors</a:t>
            </a:r>
          </a:p>
          <a:p>
            <a:r>
              <a:rPr lang="en-US" sz="900" b="1" dirty="0" smtClean="0"/>
              <a:t>Reading </a:t>
            </a:r>
            <a:r>
              <a:rPr lang="en-US" sz="900" b="1" dirty="0"/>
              <a:t>I2C </a:t>
            </a:r>
            <a:r>
              <a:rPr lang="en-US" sz="900" b="1" dirty="0" smtClean="0"/>
              <a:t>sensors</a:t>
            </a:r>
          </a:p>
          <a:p>
            <a:pPr marL="0" indent="0">
              <a:buNone/>
            </a:pPr>
            <a:r>
              <a:rPr lang="en-US" sz="900" b="1" dirty="0"/>
              <a:t>Lesson 9 – Characters and Arrays</a:t>
            </a:r>
            <a:endParaRPr lang="en-US" sz="900" dirty="0"/>
          </a:p>
          <a:p>
            <a:pPr lvl="0"/>
            <a:r>
              <a:rPr lang="en-US" sz="900" dirty="0"/>
              <a:t>The hexadecimal number system</a:t>
            </a:r>
          </a:p>
          <a:p>
            <a:pPr lvl="0"/>
            <a:r>
              <a:rPr lang="en-US" sz="900" dirty="0"/>
              <a:t>Representing characters as numbers</a:t>
            </a:r>
          </a:p>
          <a:p>
            <a:pPr lvl="0"/>
            <a:r>
              <a:rPr lang="en-US" sz="900" dirty="0"/>
              <a:t>The ASCII character code</a:t>
            </a:r>
          </a:p>
          <a:p>
            <a:pPr lvl="0"/>
            <a:r>
              <a:rPr lang="en-US" sz="900" dirty="0"/>
              <a:t>The char data type</a:t>
            </a:r>
          </a:p>
          <a:p>
            <a:pPr lvl="0"/>
            <a:r>
              <a:rPr lang="en-US" sz="900" dirty="0"/>
              <a:t>Strings and character arrays</a:t>
            </a:r>
          </a:p>
          <a:p>
            <a:pPr marL="0" indent="0">
              <a:buNone/>
            </a:pPr>
            <a:r>
              <a:rPr lang="en-US" sz="900" b="1" dirty="0"/>
              <a:t>Lesson 10 – Comparison Operators</a:t>
            </a:r>
            <a:endParaRPr lang="en-US" sz="900" dirty="0"/>
          </a:p>
          <a:p>
            <a:pPr lvl="0"/>
            <a:r>
              <a:rPr lang="en-US" sz="900" dirty="0"/>
              <a:t>==, =&gt;, &lt;=</a:t>
            </a:r>
          </a:p>
          <a:p>
            <a:pPr lvl="0"/>
            <a:r>
              <a:rPr lang="en-US" sz="900" dirty="0" err="1"/>
              <a:t>strcmp</a:t>
            </a:r>
            <a:endParaRPr lang="en-US" sz="900" dirty="0"/>
          </a:p>
          <a:p>
            <a:pPr lvl="0"/>
            <a:r>
              <a:rPr lang="en-US" sz="900" dirty="0"/>
              <a:t>Binary comparisons</a:t>
            </a:r>
          </a:p>
          <a:p>
            <a:pPr lvl="0"/>
            <a:r>
              <a:rPr lang="en-US" sz="900" dirty="0"/>
              <a:t>Uploading a sketch to the microcontroller</a:t>
            </a:r>
          </a:p>
          <a:p>
            <a:pPr marL="0" indent="0">
              <a:buNone/>
            </a:pPr>
            <a:r>
              <a:rPr lang="en-US" sz="900" b="1" dirty="0"/>
              <a:t>Lesson 11 – Control Structures</a:t>
            </a:r>
            <a:endParaRPr lang="en-US" sz="900" dirty="0"/>
          </a:p>
          <a:p>
            <a:pPr lvl="0"/>
            <a:r>
              <a:rPr lang="en-US" sz="900" dirty="0"/>
              <a:t>if-then-else</a:t>
            </a:r>
          </a:p>
          <a:p>
            <a:pPr lvl="0"/>
            <a:r>
              <a:rPr lang="en-US" sz="900" dirty="0"/>
              <a:t>while</a:t>
            </a:r>
          </a:p>
          <a:p>
            <a:pPr lvl="0"/>
            <a:r>
              <a:rPr lang="en-US" sz="900" dirty="0"/>
              <a:t>for-next</a:t>
            </a:r>
          </a:p>
          <a:p>
            <a:pPr marL="0" indent="0">
              <a:buNone/>
            </a:pPr>
            <a:r>
              <a:rPr lang="en-US" sz="900" b="1" dirty="0"/>
              <a:t>Lesson </a:t>
            </a:r>
            <a:r>
              <a:rPr lang="en-US" sz="900" b="1" dirty="0" smtClean="0"/>
              <a:t>12 </a:t>
            </a:r>
            <a:r>
              <a:rPr lang="en-US" sz="900" b="1" dirty="0"/>
              <a:t>– Programming the LED matrix</a:t>
            </a:r>
            <a:endParaRPr lang="en-US" sz="900" dirty="0"/>
          </a:p>
          <a:p>
            <a:pPr lvl="0"/>
            <a:r>
              <a:rPr lang="en-US" sz="900" dirty="0"/>
              <a:t>Initializing the SPI interface</a:t>
            </a:r>
          </a:p>
          <a:p>
            <a:pPr lvl="0"/>
            <a:r>
              <a:rPr lang="en-US" sz="900" dirty="0"/>
              <a:t>Controlling display brightness</a:t>
            </a:r>
          </a:p>
          <a:p>
            <a:pPr lvl="0"/>
            <a:r>
              <a:rPr lang="en-US" sz="900" dirty="0"/>
              <a:t>Lighting and clearing a single pixel</a:t>
            </a:r>
          </a:p>
          <a:p>
            <a:pPr lvl="0"/>
            <a:r>
              <a:rPr lang="en-US" sz="900" dirty="0"/>
              <a:t>Displaying text on the LED matrix</a:t>
            </a:r>
          </a:p>
          <a:p>
            <a:pPr lvl="0"/>
            <a:r>
              <a:rPr lang="en-US" sz="900" dirty="0"/>
              <a:t>Default fonts</a:t>
            </a:r>
          </a:p>
          <a:p>
            <a:pPr lvl="0"/>
            <a:r>
              <a:rPr lang="en-US" sz="900" dirty="0"/>
              <a:t>Nested for-next loops</a:t>
            </a:r>
          </a:p>
          <a:p>
            <a:pPr marL="0" indent="0">
              <a:buNone/>
            </a:pPr>
            <a:endParaRPr lang="en-US" sz="900" b="1"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lstStyle/>
          <a:p>
            <a:r>
              <a:rPr lang="en-US" dirty="0" smtClean="0"/>
              <a:t>Function Definitions</a:t>
            </a:r>
            <a:endParaRPr lang="en-US" dirty="0"/>
          </a:p>
        </p:txBody>
      </p:sp>
      <p:sp>
        <p:nvSpPr>
          <p:cNvPr id="3" name="Content Placeholder 2"/>
          <p:cNvSpPr>
            <a:spLocks noGrp="1"/>
          </p:cNvSpPr>
          <p:nvPr>
            <p:ph idx="1"/>
          </p:nvPr>
        </p:nvSpPr>
        <p:spPr>
          <a:xfrm>
            <a:off x="152400" y="762000"/>
            <a:ext cx="8686800" cy="5486400"/>
          </a:xfrm>
        </p:spPr>
        <p:txBody>
          <a:bodyPr>
            <a:noAutofit/>
          </a:bodyPr>
          <a:lstStyle/>
          <a:p>
            <a:r>
              <a:rPr lang="en-US" sz="2000" dirty="0" smtClean="0"/>
              <a:t>You have already seen what a function definition looks like, because that is precisely what you’ve been doing with the setup() and loop() functions!</a:t>
            </a:r>
            <a:br>
              <a:rPr lang="en-US" sz="2000" dirty="0" smtClean="0"/>
            </a:br>
            <a:r>
              <a:rPr lang="en-US" sz="2000" dirty="0" smtClean="0"/>
              <a:t>	</a:t>
            </a:r>
            <a:r>
              <a:rPr lang="en-US" sz="2000" dirty="0" smtClean="0">
                <a:solidFill>
                  <a:srgbClr val="FFFF00"/>
                </a:solidFill>
                <a:latin typeface="Consolas" panose="020B0609020204030204" pitchFamily="49" charset="0"/>
                <a:cs typeface="Consolas" panose="020B0609020204030204" pitchFamily="49" charset="0"/>
              </a:rPr>
              <a:t>setup() {</a:t>
            </a:r>
            <a:br>
              <a:rPr lang="en-US" sz="2000" dirty="0" smtClean="0">
                <a:solidFill>
                  <a:srgbClr val="FFFF00"/>
                </a:solidFill>
                <a:latin typeface="Consolas" panose="020B0609020204030204" pitchFamily="49" charset="0"/>
                <a:cs typeface="Consolas" panose="020B0609020204030204" pitchFamily="49" charset="0"/>
              </a:rPr>
            </a:br>
            <a:r>
              <a:rPr lang="en-US" sz="2000" dirty="0" smtClean="0">
                <a:solidFill>
                  <a:srgbClr val="FFFF00"/>
                </a:solidFill>
                <a:latin typeface="Consolas" panose="020B0609020204030204" pitchFamily="49" charset="0"/>
                <a:cs typeface="Consolas" panose="020B0609020204030204" pitchFamily="49" charset="0"/>
              </a:rPr>
              <a:t>		// bunch of setup code goes here</a:t>
            </a:r>
            <a:br>
              <a:rPr lang="en-US" sz="2000" dirty="0" smtClean="0">
                <a:solidFill>
                  <a:srgbClr val="FFFF00"/>
                </a:solidFill>
                <a:latin typeface="Consolas" panose="020B0609020204030204" pitchFamily="49" charset="0"/>
                <a:cs typeface="Consolas" panose="020B0609020204030204" pitchFamily="49" charset="0"/>
              </a:rPr>
            </a:br>
            <a:r>
              <a:rPr lang="en-US" sz="2000" dirty="0" smtClean="0">
                <a:solidFill>
                  <a:srgbClr val="FFFF00"/>
                </a:solidFill>
                <a:latin typeface="Consolas" panose="020B0609020204030204" pitchFamily="49" charset="0"/>
                <a:cs typeface="Consolas" panose="020B0609020204030204" pitchFamily="49" charset="0"/>
              </a:rPr>
              <a:t>	}</a:t>
            </a:r>
            <a:endParaRPr lang="en-US" sz="2000" i="1" dirty="0" smtClean="0"/>
          </a:p>
          <a:p>
            <a:r>
              <a:rPr lang="en-US" sz="2000" dirty="0" smtClean="0"/>
              <a:t>So the way you define a function is really simple:</a:t>
            </a:r>
            <a:br>
              <a:rPr lang="en-US" sz="2000" dirty="0" smtClean="0"/>
            </a:br>
            <a:r>
              <a:rPr lang="en-US" sz="2000" dirty="0" err="1" smtClean="0"/>
              <a:t>function_name</a:t>
            </a:r>
            <a:r>
              <a:rPr lang="en-US" sz="2000" dirty="0" smtClean="0"/>
              <a:t>() {</a:t>
            </a:r>
            <a:br>
              <a:rPr lang="en-US" sz="2000" dirty="0" smtClean="0"/>
            </a:br>
            <a:r>
              <a:rPr lang="en-US" sz="2000" dirty="0" smtClean="0"/>
              <a:t>	// code block</a:t>
            </a:r>
            <a:br>
              <a:rPr lang="en-US" sz="2000" dirty="0" smtClean="0"/>
            </a:br>
            <a:r>
              <a:rPr lang="en-US" sz="2000" dirty="0" smtClean="0"/>
              <a:t>}</a:t>
            </a:r>
            <a:r>
              <a:rPr lang="en-US" sz="2000" dirty="0" smtClean="0">
                <a:solidFill>
                  <a:srgbClr val="FFFF00"/>
                </a:solidFill>
                <a:latin typeface="Consolas" panose="020B0609020204030204" pitchFamily="49" charset="0"/>
                <a:cs typeface="Consolas" panose="020B0609020204030204" pitchFamily="49" charset="0"/>
              </a:rPr>
              <a:t>	</a:t>
            </a:r>
            <a:endParaRPr lang="en-US" sz="2000" dirty="0" smtClean="0">
              <a:solidFill>
                <a:srgbClr val="FFFF00"/>
              </a:solidFill>
              <a:latin typeface="Consolas" panose="020B0609020204030204" pitchFamily="49" charset="0"/>
              <a:cs typeface="Consolas" panose="020B0609020204030204" pitchFamily="49" charset="0"/>
            </a:endParaRPr>
          </a:p>
          <a:p>
            <a:r>
              <a:rPr lang="en-US" sz="2000" dirty="0" smtClean="0"/>
              <a:t>The parentheses after the function name followed by a code block are the key.</a:t>
            </a:r>
            <a:endParaRPr lang="en-US" sz="2000" dirty="0" smtClean="0"/>
          </a:p>
          <a:p>
            <a:r>
              <a:rPr lang="en-US" sz="2000" dirty="0" smtClean="0"/>
              <a:t>Except in very rare circumstances, </a:t>
            </a:r>
            <a:r>
              <a:rPr lang="en-US" sz="2000" b="1" u="sng" dirty="0" smtClean="0"/>
              <a:t>functions must be declared outside the setup() and loop() functions.</a:t>
            </a:r>
            <a:r>
              <a:rPr lang="en-US" sz="2000" dirty="0" smtClean="0"/>
              <a:t> Declaring functions </a:t>
            </a:r>
            <a:r>
              <a:rPr lang="en-US" sz="2000" i="1" dirty="0" smtClean="0"/>
              <a:t>inside</a:t>
            </a:r>
            <a:r>
              <a:rPr lang="en-US" sz="2000" dirty="0" smtClean="0"/>
              <a:t> other functions </a:t>
            </a:r>
            <a:r>
              <a:rPr lang="en-US" sz="2000" dirty="0" smtClean="0"/>
              <a:t>is possible</a:t>
            </a:r>
            <a:r>
              <a:rPr lang="en-US" sz="2000" dirty="0" smtClean="0"/>
              <a:t>, but it is fraught due to scoping (which we are not talking abou</a:t>
            </a:r>
            <a:r>
              <a:rPr lang="en-US" sz="2000" dirty="0" smtClean="0"/>
              <a:t>t this semester) so most C++ compilers simply won’t permit it, and you’ll get errors if you try.</a:t>
            </a:r>
          </a:p>
          <a:p>
            <a:r>
              <a:rPr lang="en-US" sz="2000" dirty="0" smtClean="0"/>
              <a:t>We will cover declaring functions with parameters in another lesson</a:t>
            </a:r>
            <a:endParaRPr lang="en-US" sz="2000" dirty="0" smtClean="0"/>
          </a:p>
        </p:txBody>
      </p:sp>
    </p:spTree>
    <p:extLst>
      <p:ext uri="{BB962C8B-B14F-4D97-AF65-F5344CB8AC3E}">
        <p14:creationId xmlns:p14="http://schemas.microsoft.com/office/powerpoint/2010/main" val="34412644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dirty="0" smtClean="0"/>
              <a:t>Function Definitions - </a:t>
            </a:r>
            <a:r>
              <a:rPr lang="en-US" dirty="0" err="1" smtClean="0"/>
              <a:t>Excercise</a:t>
            </a:r>
            <a:endParaRPr lang="en-US" dirty="0"/>
          </a:p>
        </p:txBody>
      </p:sp>
      <p:sp>
        <p:nvSpPr>
          <p:cNvPr id="4" name="TextBox 3"/>
          <p:cNvSpPr txBox="1"/>
          <p:nvPr/>
        </p:nvSpPr>
        <p:spPr>
          <a:xfrm>
            <a:off x="441960" y="1741629"/>
            <a:ext cx="8534400" cy="4524315"/>
          </a:xfrm>
          <a:prstGeom prst="rect">
            <a:avLst/>
          </a:prstGeom>
          <a:noFill/>
        </p:spPr>
        <p:txBody>
          <a:bodyPr wrap="square" rtlCol="0">
            <a:spAutoFit/>
          </a:bodyPr>
          <a:lstStyle/>
          <a:p>
            <a:r>
              <a:rPr lang="en-US" sz="1600" dirty="0" smtClean="0">
                <a:solidFill>
                  <a:srgbClr val="FFFF00"/>
                </a:solidFill>
                <a:latin typeface="Lucida Console" panose="020B0609040504020204" pitchFamily="49" charset="0"/>
              </a:rPr>
              <a:t>byte </a:t>
            </a:r>
            <a:r>
              <a:rPr lang="en-US" sz="1600" dirty="0" err="1" smtClean="0">
                <a:solidFill>
                  <a:srgbClr val="FFFF00"/>
                </a:solidFill>
                <a:latin typeface="Lucida Console" panose="020B0609040504020204" pitchFamily="49" charset="0"/>
              </a:rPr>
              <a:t>testvar</a:t>
            </a:r>
            <a:r>
              <a:rPr lang="en-US" sz="1600" dirty="0" smtClean="0">
                <a:solidFill>
                  <a:srgbClr val="FFFF00"/>
                </a:solidFill>
                <a:latin typeface="Lucida Console" panose="020B0609040504020204" pitchFamily="49" charset="0"/>
              </a:rPr>
              <a:t> = </a:t>
            </a:r>
            <a:r>
              <a:rPr lang="en-US" sz="1600" dirty="0" smtClean="0">
                <a:solidFill>
                  <a:srgbClr val="FFFF00"/>
                </a:solidFill>
                <a:latin typeface="Lucida Console" panose="020B0609040504020204" pitchFamily="49" charset="0"/>
              </a:rPr>
              <a:t>0</a:t>
            </a:r>
            <a:r>
              <a:rPr lang="en-US" sz="1600" dirty="0" smtClean="0">
                <a:solidFill>
                  <a:srgbClr val="FFFF00"/>
                </a:solidFill>
                <a:latin typeface="Lucida Console" panose="020B0609040504020204" pitchFamily="49" charset="0"/>
              </a:rPr>
              <a:t>;</a:t>
            </a:r>
            <a:endParaRPr lang="en-US" sz="1600" dirty="0">
              <a:solidFill>
                <a:srgbClr val="FFFF00"/>
              </a:solidFill>
              <a:latin typeface="Lucida Console" panose="020B0609040504020204" pitchFamily="49" charset="0"/>
            </a:endParaRPr>
          </a:p>
          <a:p>
            <a:endParaRPr lang="en-US" sz="1600" dirty="0">
              <a:solidFill>
                <a:srgbClr val="00B0F0"/>
              </a:solidFill>
              <a:latin typeface="Lucida Console" panose="020B0609040504020204" pitchFamily="49" charset="0"/>
            </a:endParaRPr>
          </a:p>
          <a:p>
            <a:r>
              <a:rPr lang="en-US" sz="1600" dirty="0" smtClean="0">
                <a:solidFill>
                  <a:srgbClr val="FFFF00"/>
                </a:solidFill>
                <a:latin typeface="Lucida Console" panose="020B0609040504020204" pitchFamily="49" charset="0"/>
              </a:rPr>
              <a:t>void </a:t>
            </a:r>
            <a:r>
              <a:rPr lang="en-US" sz="1600" dirty="0">
                <a:solidFill>
                  <a:srgbClr val="FFFF00"/>
                </a:solidFill>
                <a:latin typeface="Lucida Console" panose="020B0609040504020204" pitchFamily="49" charset="0"/>
              </a:rPr>
              <a:t>setup() {</a:t>
            </a:r>
          </a:p>
          <a:p>
            <a:r>
              <a:rPr lang="en-US" sz="1600" dirty="0">
                <a:solidFill>
                  <a:srgbClr val="FFFF00"/>
                </a:solidFill>
                <a:latin typeface="Lucida Console" panose="020B0609040504020204" pitchFamily="49" charset="0"/>
              </a:rPr>
              <a:t>  // </a:t>
            </a:r>
            <a:r>
              <a:rPr lang="en-US" sz="1600" dirty="0" smtClean="0">
                <a:solidFill>
                  <a:srgbClr val="FFFF00"/>
                </a:solidFill>
                <a:latin typeface="Lucida Console" panose="020B0609040504020204" pitchFamily="49" charset="0"/>
              </a:rPr>
              <a:t>Setup port for serial monitor</a:t>
            </a:r>
          </a:p>
          <a:p>
            <a:r>
              <a:rPr lang="en-US" sz="1600" dirty="0">
                <a:solidFill>
                  <a:srgbClr val="FFFF00"/>
                </a:solidFill>
                <a:latin typeface="Lucida Console" panose="020B0609040504020204" pitchFamily="49" charset="0"/>
              </a:rPr>
              <a:t> </a:t>
            </a:r>
            <a:r>
              <a:rPr lang="en-US" sz="1600" dirty="0" smtClean="0">
                <a:solidFill>
                  <a:srgbClr val="FFFF00"/>
                </a:solidFill>
                <a:latin typeface="Lucida Console" panose="020B0609040504020204" pitchFamily="49" charset="0"/>
              </a:rPr>
              <a:t> </a:t>
            </a:r>
            <a:r>
              <a:rPr lang="en-US" sz="1600" dirty="0" err="1" smtClean="0">
                <a:solidFill>
                  <a:srgbClr val="FFFF00"/>
                </a:solidFill>
                <a:latin typeface="Lucida Console" panose="020B0609040504020204" pitchFamily="49" charset="0"/>
              </a:rPr>
              <a:t>Serial.begin</a:t>
            </a:r>
            <a:r>
              <a:rPr lang="en-US" sz="1600" dirty="0" smtClean="0">
                <a:solidFill>
                  <a:srgbClr val="FFFF00"/>
                </a:solidFill>
                <a:latin typeface="Lucida Console" panose="020B0609040504020204" pitchFamily="49" charset="0"/>
              </a:rPr>
              <a:t>(9600);</a:t>
            </a:r>
            <a:endParaRPr lang="en-US" sz="1600" dirty="0">
              <a:solidFill>
                <a:srgbClr val="FFFF00"/>
              </a:solidFill>
              <a:latin typeface="Lucida Console" panose="020B0609040504020204" pitchFamily="49" charset="0"/>
            </a:endParaRPr>
          </a:p>
          <a:p>
            <a:r>
              <a:rPr lang="en-US" sz="1600" dirty="0" smtClean="0">
                <a:solidFill>
                  <a:srgbClr val="FFFF00"/>
                </a:solidFill>
                <a:latin typeface="Lucida Console" panose="020B0609040504020204" pitchFamily="49" charset="0"/>
              </a:rPr>
              <a:t>}</a:t>
            </a:r>
            <a:endParaRPr lang="en-US" sz="1600" dirty="0">
              <a:solidFill>
                <a:srgbClr val="FFFF00"/>
              </a:solidFill>
              <a:latin typeface="Lucida Console" panose="020B0609040504020204" pitchFamily="49" charset="0"/>
            </a:endParaRPr>
          </a:p>
          <a:p>
            <a:endParaRPr lang="en-US" sz="1600" dirty="0">
              <a:solidFill>
                <a:srgbClr val="FFFF00"/>
              </a:solidFill>
              <a:latin typeface="Lucida Console" panose="020B0609040504020204" pitchFamily="49" charset="0"/>
            </a:endParaRPr>
          </a:p>
          <a:p>
            <a:r>
              <a:rPr lang="en-US" sz="1600" dirty="0" smtClean="0">
                <a:solidFill>
                  <a:srgbClr val="FFFF00"/>
                </a:solidFill>
                <a:latin typeface="Lucida Console" panose="020B0609040504020204" pitchFamily="49" charset="0"/>
              </a:rPr>
              <a:t>void </a:t>
            </a:r>
            <a:r>
              <a:rPr lang="en-US" sz="1600" dirty="0">
                <a:solidFill>
                  <a:srgbClr val="FFFF00"/>
                </a:solidFill>
                <a:latin typeface="Lucida Console" panose="020B0609040504020204" pitchFamily="49" charset="0"/>
              </a:rPr>
              <a:t>loop() {</a:t>
            </a:r>
          </a:p>
          <a:p>
            <a:r>
              <a:rPr lang="en-US" sz="1600" dirty="0" smtClean="0">
                <a:solidFill>
                  <a:srgbClr val="FFFF00"/>
                </a:solidFill>
                <a:latin typeface="Lucida Console" panose="020B0609040504020204" pitchFamily="49" charset="0"/>
              </a:rPr>
              <a:t>  </a:t>
            </a:r>
            <a:r>
              <a:rPr lang="en-US" sz="1600" dirty="0" err="1" smtClean="0">
                <a:solidFill>
                  <a:srgbClr val="FFFF00"/>
                </a:solidFill>
                <a:latin typeface="Lucida Console" panose="020B0609040504020204" pitchFamily="49" charset="0"/>
              </a:rPr>
              <a:t>Serial.println</a:t>
            </a:r>
            <a:r>
              <a:rPr lang="en-US" sz="1600" dirty="0" smtClean="0">
                <a:solidFill>
                  <a:srgbClr val="FFFF00"/>
                </a:solidFill>
                <a:latin typeface="Lucida Console" panose="020B0609040504020204" pitchFamily="49" charset="0"/>
              </a:rPr>
              <a:t>(</a:t>
            </a:r>
            <a:r>
              <a:rPr lang="en-US" sz="1600" dirty="0" err="1" smtClean="0">
                <a:solidFill>
                  <a:srgbClr val="FFFF00"/>
                </a:solidFill>
                <a:latin typeface="Lucida Console" panose="020B0609040504020204" pitchFamily="49" charset="0"/>
              </a:rPr>
              <a:t>testvar,DEC</a:t>
            </a:r>
            <a:r>
              <a:rPr lang="en-US" sz="1600" dirty="0" smtClean="0">
                <a:solidFill>
                  <a:srgbClr val="FFFF00"/>
                </a:solidFill>
                <a:latin typeface="Lucida Console" panose="020B0609040504020204" pitchFamily="49" charset="0"/>
              </a:rPr>
              <a:t>);</a:t>
            </a:r>
          </a:p>
          <a:p>
            <a:r>
              <a:rPr lang="en-US" sz="1600" dirty="0">
                <a:solidFill>
                  <a:srgbClr val="FFFF00"/>
                </a:solidFill>
                <a:latin typeface="Lucida Console" panose="020B0609040504020204" pitchFamily="49" charset="0"/>
              </a:rPr>
              <a:t> </a:t>
            </a:r>
            <a:r>
              <a:rPr lang="en-US" sz="1600" dirty="0">
                <a:solidFill>
                  <a:srgbClr val="FFFF00"/>
                </a:solidFill>
                <a:latin typeface="Lucida Console" panose="020B0609040504020204" pitchFamily="49" charset="0"/>
              </a:rPr>
              <a:t> </a:t>
            </a:r>
            <a:r>
              <a:rPr lang="en-US" sz="1600" dirty="0" err="1" smtClean="0">
                <a:solidFill>
                  <a:srgbClr val="FFFF00"/>
                </a:solidFill>
                <a:latin typeface="Lucida Console" panose="020B0609040504020204" pitchFamily="49" charset="0"/>
              </a:rPr>
              <a:t>modifytestvar</a:t>
            </a:r>
            <a:r>
              <a:rPr lang="en-US" sz="1600" dirty="0" smtClean="0">
                <a:solidFill>
                  <a:srgbClr val="FFFF00"/>
                </a:solidFill>
                <a:latin typeface="Lucida Console" panose="020B0609040504020204" pitchFamily="49" charset="0"/>
              </a:rPr>
              <a:t>();</a:t>
            </a:r>
            <a:endParaRPr lang="en-US" sz="1600" b="1" dirty="0" smtClean="0">
              <a:solidFill>
                <a:srgbClr val="FFFF00"/>
              </a:solidFill>
              <a:latin typeface="Lucida Console" panose="020B0609040504020204" pitchFamily="49" charset="0"/>
            </a:endParaRPr>
          </a:p>
          <a:p>
            <a:r>
              <a:rPr lang="en-US" sz="1600" dirty="0" smtClean="0">
                <a:solidFill>
                  <a:srgbClr val="FFFF00"/>
                </a:solidFill>
                <a:latin typeface="Lucida Console" panose="020B0609040504020204" pitchFamily="49" charset="0"/>
              </a:rPr>
              <a:t>  delay(500);</a:t>
            </a:r>
            <a:endParaRPr lang="en-US" sz="1600" dirty="0">
              <a:solidFill>
                <a:srgbClr val="FFFF00"/>
              </a:solidFill>
              <a:latin typeface="Lucida Console" panose="020B0609040504020204" pitchFamily="49" charset="0"/>
            </a:endParaRPr>
          </a:p>
          <a:p>
            <a:r>
              <a:rPr lang="en-US" sz="1600" dirty="0" smtClean="0">
                <a:solidFill>
                  <a:srgbClr val="FFFF00"/>
                </a:solidFill>
                <a:latin typeface="Lucida Console" panose="020B0609040504020204" pitchFamily="49" charset="0"/>
              </a:rPr>
              <a:t>}</a:t>
            </a:r>
          </a:p>
          <a:p>
            <a:r>
              <a:rPr lang="en-US" sz="1600" dirty="0" smtClean="0">
                <a:solidFill>
                  <a:srgbClr val="FFFF00"/>
                </a:solidFill>
                <a:latin typeface="Lucida Console" panose="020B0609040504020204" pitchFamily="49" charset="0"/>
              </a:rPr>
              <a:t>Void </a:t>
            </a:r>
            <a:r>
              <a:rPr lang="en-US" sz="1600" dirty="0" err="1" smtClean="0">
                <a:solidFill>
                  <a:srgbClr val="FFFF00"/>
                </a:solidFill>
                <a:latin typeface="Lucida Console" panose="020B0609040504020204" pitchFamily="49" charset="0"/>
              </a:rPr>
              <a:t>modifytestvar</a:t>
            </a:r>
            <a:r>
              <a:rPr lang="en-US" sz="1600" dirty="0" smtClean="0">
                <a:solidFill>
                  <a:srgbClr val="FFFF00"/>
                </a:solidFill>
                <a:latin typeface="Lucida Console" panose="020B0609040504020204" pitchFamily="49" charset="0"/>
              </a:rPr>
              <a:t>() {</a:t>
            </a:r>
            <a:br>
              <a:rPr lang="en-US" sz="1600" dirty="0" smtClean="0">
                <a:solidFill>
                  <a:srgbClr val="FFFF00"/>
                </a:solidFill>
                <a:latin typeface="Lucida Console" panose="020B0609040504020204" pitchFamily="49" charset="0"/>
              </a:rPr>
            </a:br>
            <a:r>
              <a:rPr lang="en-US" sz="1600" dirty="0" smtClean="0">
                <a:solidFill>
                  <a:srgbClr val="FFFF00"/>
                </a:solidFill>
                <a:latin typeface="Lucida Console" panose="020B0609040504020204" pitchFamily="49" charset="0"/>
              </a:rPr>
              <a:t>  </a:t>
            </a:r>
            <a:r>
              <a:rPr lang="en-US" sz="1600" dirty="0" err="1" smtClean="0">
                <a:solidFill>
                  <a:srgbClr val="FFFF00"/>
                </a:solidFill>
                <a:latin typeface="Lucida Console" panose="020B0609040504020204" pitchFamily="49" charset="0"/>
              </a:rPr>
              <a:t>testvar</a:t>
            </a:r>
            <a:r>
              <a:rPr lang="en-US" sz="1600" dirty="0" smtClean="0">
                <a:solidFill>
                  <a:srgbClr val="FFFF00"/>
                </a:solidFill>
                <a:latin typeface="Lucida Console" panose="020B0609040504020204" pitchFamily="49" charset="0"/>
              </a:rPr>
              <a:t> </a:t>
            </a:r>
            <a:r>
              <a:rPr lang="en-US" sz="1600" dirty="0">
                <a:solidFill>
                  <a:srgbClr val="FFFF00"/>
                </a:solidFill>
                <a:latin typeface="Lucida Console" panose="020B0609040504020204" pitchFamily="49" charset="0"/>
              </a:rPr>
              <a:t>= </a:t>
            </a:r>
            <a:r>
              <a:rPr lang="en-US" sz="1600" dirty="0" err="1">
                <a:solidFill>
                  <a:srgbClr val="FFFF00"/>
                </a:solidFill>
                <a:latin typeface="Lucida Console" panose="020B0609040504020204" pitchFamily="49" charset="0"/>
              </a:rPr>
              <a:t>testvar</a:t>
            </a:r>
            <a:r>
              <a:rPr lang="en-US" sz="1600" dirty="0">
                <a:solidFill>
                  <a:srgbClr val="FFFF00"/>
                </a:solidFill>
                <a:latin typeface="Lucida Console" panose="020B0609040504020204" pitchFamily="49" charset="0"/>
              </a:rPr>
              <a:t> + 8;</a:t>
            </a:r>
            <a:r>
              <a:rPr lang="en-US" sz="1600" b="1" dirty="0">
                <a:solidFill>
                  <a:srgbClr val="FFFF00"/>
                </a:solidFill>
                <a:latin typeface="Lucida Console" panose="020B0609040504020204" pitchFamily="49" charset="0"/>
              </a:rPr>
              <a:t/>
            </a:r>
            <a:br>
              <a:rPr lang="en-US" sz="1600" b="1" dirty="0">
                <a:solidFill>
                  <a:srgbClr val="FFFF00"/>
                </a:solidFill>
                <a:latin typeface="Lucida Console" panose="020B0609040504020204" pitchFamily="49" charset="0"/>
              </a:rPr>
            </a:br>
            <a:r>
              <a:rPr lang="en-US" sz="1600" b="1" dirty="0">
                <a:solidFill>
                  <a:srgbClr val="FFFF00"/>
                </a:solidFill>
                <a:latin typeface="Lucida Console" panose="020B0609040504020204" pitchFamily="49" charset="0"/>
              </a:rPr>
              <a:t>  if (</a:t>
            </a:r>
            <a:r>
              <a:rPr lang="en-US" sz="1600" b="1" dirty="0" err="1">
                <a:solidFill>
                  <a:srgbClr val="FFFF00"/>
                </a:solidFill>
                <a:latin typeface="Lucida Console" panose="020B0609040504020204" pitchFamily="49" charset="0"/>
              </a:rPr>
              <a:t>testvar</a:t>
            </a:r>
            <a:r>
              <a:rPr lang="en-US" sz="1600" b="1" dirty="0">
                <a:solidFill>
                  <a:srgbClr val="FFFF00"/>
                </a:solidFill>
                <a:latin typeface="Lucida Console" panose="020B0609040504020204" pitchFamily="49" charset="0"/>
              </a:rPr>
              <a:t> &gt; 99) {</a:t>
            </a:r>
          </a:p>
          <a:p>
            <a:r>
              <a:rPr lang="en-US" sz="1600" b="1" dirty="0">
                <a:solidFill>
                  <a:srgbClr val="FFFF00"/>
                </a:solidFill>
                <a:latin typeface="Lucida Console" panose="020B0609040504020204" pitchFamily="49" charset="0"/>
              </a:rPr>
              <a:t>     </a:t>
            </a:r>
            <a:r>
              <a:rPr lang="en-US" sz="1600" b="1" dirty="0" err="1">
                <a:solidFill>
                  <a:srgbClr val="FFFF00"/>
                </a:solidFill>
                <a:latin typeface="Lucida Console" panose="020B0609040504020204" pitchFamily="49" charset="0"/>
              </a:rPr>
              <a:t>testvar</a:t>
            </a:r>
            <a:r>
              <a:rPr lang="en-US" sz="1600" b="1" dirty="0">
                <a:solidFill>
                  <a:srgbClr val="FFFF00"/>
                </a:solidFill>
                <a:latin typeface="Lucida Console" panose="020B0609040504020204" pitchFamily="49" charset="0"/>
              </a:rPr>
              <a:t> = 0;</a:t>
            </a:r>
          </a:p>
          <a:p>
            <a:r>
              <a:rPr lang="en-US" sz="1600" b="1" dirty="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a:t>
            </a:r>
            <a:br>
              <a:rPr lang="en-US" sz="1600" b="1" dirty="0" smtClean="0">
                <a:solidFill>
                  <a:srgbClr val="FFFF00"/>
                </a:solidFill>
                <a:latin typeface="Lucida Console" panose="020B0609040504020204" pitchFamily="49" charset="0"/>
              </a:rPr>
            </a:br>
            <a:r>
              <a:rPr lang="en-US" sz="1600" b="1" dirty="0" smtClean="0">
                <a:solidFill>
                  <a:srgbClr val="FFFF00"/>
                </a:solidFill>
                <a:latin typeface="Lucida Console" panose="020B0609040504020204" pitchFamily="49" charset="0"/>
              </a:rPr>
              <a:t>}</a:t>
            </a:r>
            <a:endParaRPr lang="en-US" sz="1600" dirty="0">
              <a:solidFill>
                <a:srgbClr val="FFFF00"/>
              </a:solidFill>
              <a:latin typeface="Lucida Console" panose="020B0609040504020204" pitchFamily="49" charset="0"/>
            </a:endParaRPr>
          </a:p>
        </p:txBody>
      </p:sp>
      <p:sp>
        <p:nvSpPr>
          <p:cNvPr id="6" name="Content Placeholder 2"/>
          <p:cNvSpPr txBox="1">
            <a:spLocks/>
          </p:cNvSpPr>
          <p:nvPr/>
        </p:nvSpPr>
        <p:spPr>
          <a:xfrm>
            <a:off x="304800" y="838200"/>
            <a:ext cx="8534400" cy="7620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ea typeface="Segoe UI Symbol"/>
                <a:sym typeface="Wingdings"/>
              </a:rPr>
              <a:t>So just for kicks and to show what we’ve learned, let’s move the bulk of our loop statements to a function. Update and upload, folks!</a:t>
            </a:r>
            <a:endParaRPr lang="en-US" sz="2000" b="1" dirty="0"/>
          </a:p>
        </p:txBody>
      </p:sp>
      <p:sp>
        <p:nvSpPr>
          <p:cNvPr id="9" name="Content Placeholder 2"/>
          <p:cNvSpPr txBox="1">
            <a:spLocks/>
          </p:cNvSpPr>
          <p:nvPr/>
        </p:nvSpPr>
        <p:spPr>
          <a:xfrm>
            <a:off x="489668" y="6172200"/>
            <a:ext cx="8229600" cy="5334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ea typeface="Segoe UI Symbol"/>
                <a:sym typeface="Wingdings"/>
              </a:rPr>
              <a:t>Did it work? If not, check your braces and semicolons!</a:t>
            </a:r>
            <a:endParaRPr lang="en-US" sz="2000" b="1" dirty="0"/>
          </a:p>
        </p:txBody>
      </p:sp>
    </p:spTree>
    <p:extLst>
      <p:ext uri="{BB962C8B-B14F-4D97-AF65-F5344CB8AC3E}">
        <p14:creationId xmlns:p14="http://schemas.microsoft.com/office/powerpoint/2010/main" val="30123179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Formal End of Lesson </a:t>
            </a:r>
            <a:r>
              <a:rPr lang="en-US" sz="3200" dirty="0" smtClean="0"/>
              <a:t>4</a:t>
            </a:r>
            <a:endParaRPr lang="en-US" sz="3200" dirty="0"/>
          </a:p>
        </p:txBody>
      </p:sp>
      <p:sp>
        <p:nvSpPr>
          <p:cNvPr id="3" name="Content Placeholder 2"/>
          <p:cNvSpPr>
            <a:spLocks noGrp="1"/>
          </p:cNvSpPr>
          <p:nvPr>
            <p:ph idx="1"/>
          </p:nvPr>
        </p:nvSpPr>
        <p:spPr>
          <a:xfrm>
            <a:off x="457200" y="1524000"/>
            <a:ext cx="8229600" cy="5105400"/>
          </a:xfrm>
        </p:spPr>
        <p:txBody>
          <a:bodyPr>
            <a:normAutofit fontScale="70000" lnSpcReduction="20000"/>
          </a:bodyPr>
          <a:lstStyle/>
          <a:p>
            <a:pPr marL="0" indent="0">
              <a:buNone/>
            </a:pPr>
            <a:r>
              <a:rPr lang="en-US" b="1" dirty="0" smtClean="0">
                <a:solidFill>
                  <a:srgbClr val="FFFF00"/>
                </a:solidFill>
              </a:rPr>
              <a:t>HOMEWORK!</a:t>
            </a:r>
          </a:p>
          <a:p>
            <a:r>
              <a:rPr lang="en-US" sz="2800" b="1" dirty="0" smtClean="0">
                <a:solidFill>
                  <a:srgbClr val="FFFF00"/>
                </a:solidFill>
              </a:rPr>
              <a:t>Arduino </a:t>
            </a:r>
            <a:r>
              <a:rPr lang="en-US" sz="2800" b="1" dirty="0" smtClean="0">
                <a:solidFill>
                  <a:srgbClr val="FFFF00"/>
                </a:solidFill>
              </a:rPr>
              <a:t>Cookbook – </a:t>
            </a:r>
            <a:r>
              <a:rPr lang="en-US" sz="2800" b="1" i="1" dirty="0" smtClean="0">
                <a:solidFill>
                  <a:srgbClr val="FFFF00"/>
                </a:solidFill>
              </a:rPr>
              <a:t>Make sure you have read ALL of Chapter 2 and Chapter 3</a:t>
            </a:r>
          </a:p>
          <a:p>
            <a:r>
              <a:rPr lang="en-US" sz="2800" b="1" dirty="0" smtClean="0"/>
              <a:t>A programming assignment! </a:t>
            </a:r>
            <a:r>
              <a:rPr lang="en-US" sz="2800" b="1" dirty="0" smtClean="0"/>
              <a:t>Yay!</a:t>
            </a:r>
            <a:br>
              <a:rPr lang="en-US" sz="2800" b="1" dirty="0" smtClean="0"/>
            </a:br>
            <a:r>
              <a:rPr lang="en-US" sz="2800" b="1" dirty="0" smtClean="0">
                <a:solidFill>
                  <a:srgbClr val="FFFF00"/>
                </a:solidFill>
              </a:rPr>
              <a:t>Write a sketch to increment a number until reaches 200, then decrement it until it reaches 0, then start incrementing it again. You can use either the ++/-- operators or </a:t>
            </a:r>
            <a:r>
              <a:rPr lang="en-US" sz="2800" b="1" dirty="0" err="1" smtClean="0">
                <a:solidFill>
                  <a:srgbClr val="FFFF00"/>
                </a:solidFill>
              </a:rPr>
              <a:t>selfassignment</a:t>
            </a:r>
            <a:r>
              <a:rPr lang="en-US" sz="2800" b="1" dirty="0" smtClean="0">
                <a:solidFill>
                  <a:srgbClr val="FFFF00"/>
                </a:solidFill>
              </a:rPr>
              <a:t> for variable updating. You’ll execute the sketch next week. </a:t>
            </a:r>
            <a:br>
              <a:rPr lang="en-US" sz="2800" b="1" dirty="0" smtClean="0">
                <a:solidFill>
                  <a:srgbClr val="FFFF00"/>
                </a:solidFill>
              </a:rPr>
            </a:br>
            <a:r>
              <a:rPr lang="en-US" sz="2800" b="1" dirty="0" smtClean="0"/>
              <a:t>Yeah, it’s a desk-checked exercise, which I hate – although feel free to use a GNU C compiler locally if you just can’t wait. </a:t>
            </a:r>
            <a:r>
              <a:rPr lang="en-US" sz="2800" b="1" dirty="0" smtClean="0">
                <a:sym typeface="Wingdings" panose="05000000000000000000" pitchFamily="2" charset="2"/>
              </a:rPr>
              <a:t></a:t>
            </a:r>
            <a:endParaRPr lang="en-US" sz="2800" b="1" dirty="0" smtClean="0"/>
          </a:p>
          <a:p>
            <a:pPr marL="0" indent="0">
              <a:buNone/>
            </a:pPr>
            <a:endParaRPr lang="en-US" b="1" dirty="0"/>
          </a:p>
          <a:p>
            <a:pPr marL="0" indent="0">
              <a:buNone/>
            </a:pPr>
            <a:r>
              <a:rPr lang="en-US" b="1" dirty="0" smtClean="0"/>
              <a:t>In next week’s exciting episode</a:t>
            </a:r>
          </a:p>
          <a:p>
            <a:r>
              <a:rPr lang="en-US" sz="2400" dirty="0" smtClean="0"/>
              <a:t>Arrays and strings</a:t>
            </a:r>
            <a:endParaRPr lang="en-US" sz="2400" dirty="0" smtClean="0"/>
          </a:p>
          <a:p>
            <a:r>
              <a:rPr lang="en-US" sz="2400" dirty="0" smtClean="0"/>
              <a:t>Functions and parameters</a:t>
            </a:r>
            <a:endParaRPr lang="en-US" sz="2400" dirty="0" smtClean="0"/>
          </a:p>
          <a:p>
            <a:r>
              <a:rPr lang="en-US" sz="2400" dirty="0" smtClean="0"/>
              <a:t>The for-next loop</a:t>
            </a:r>
          </a:p>
          <a:p>
            <a:r>
              <a:rPr lang="en-US" sz="2400" dirty="0" smtClean="0"/>
              <a:t>Nested for-next loops</a:t>
            </a:r>
          </a:p>
          <a:p>
            <a:r>
              <a:rPr lang="en-US" sz="2400" dirty="0" smtClean="0"/>
              <a:t>The binary number system (assuming I get those displays done!)</a:t>
            </a:r>
            <a:endParaRPr lang="en-US" sz="2400" dirty="0" smtClean="0"/>
          </a:p>
        </p:txBody>
      </p:sp>
    </p:spTree>
    <p:extLst>
      <p:ext uri="{BB962C8B-B14F-4D97-AF65-F5344CB8AC3E}">
        <p14:creationId xmlns:p14="http://schemas.microsoft.com/office/powerpoint/2010/main" val="27991719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727" y="695326"/>
            <a:ext cx="6412673" cy="342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6626"/>
            <a:ext cx="8229600" cy="487362"/>
          </a:xfrm>
        </p:spPr>
        <p:txBody>
          <a:bodyPr/>
          <a:lstStyle/>
          <a:p>
            <a:r>
              <a:rPr lang="en-US" sz="3200" dirty="0" smtClean="0"/>
              <a:t>LESSON REFERENCE</a:t>
            </a:r>
            <a:endParaRPr lang="en-US" sz="32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727" y="3340509"/>
            <a:ext cx="6400800" cy="3060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03095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26"/>
            <a:ext cx="8229600" cy="487362"/>
          </a:xfrm>
        </p:spPr>
        <p:txBody>
          <a:bodyPr/>
          <a:lstStyle/>
          <a:p>
            <a:r>
              <a:rPr lang="en-US" sz="3200" dirty="0" smtClean="0"/>
              <a:t>LESSON REFERENCE</a:t>
            </a:r>
            <a:endParaRPr lang="en-US" sz="32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991" y="838200"/>
            <a:ext cx="8510017" cy="5181600"/>
          </a:xfrm>
          <a:prstGeom prst="rect">
            <a:avLst/>
          </a:prstGeom>
        </p:spPr>
      </p:pic>
    </p:spTree>
    <p:extLst>
      <p:ext uri="{BB962C8B-B14F-4D97-AF65-F5344CB8AC3E}">
        <p14:creationId xmlns:p14="http://schemas.microsoft.com/office/powerpoint/2010/main" val="4083557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Lesson </a:t>
            </a:r>
            <a:r>
              <a:rPr lang="en-US" sz="2400" dirty="0" smtClean="0"/>
              <a:t>4 </a:t>
            </a:r>
            <a:r>
              <a:rPr lang="en-US" sz="2400" dirty="0" smtClean="0"/>
              <a:t>– </a:t>
            </a:r>
            <a:r>
              <a:rPr lang="en-US" sz="2400" dirty="0" smtClean="0"/>
              <a:t>Expressions, Conditionals, Blocks </a:t>
            </a:r>
            <a:r>
              <a:rPr lang="en-US" sz="2400" dirty="0" smtClean="0"/>
              <a:t>and </a:t>
            </a:r>
            <a:r>
              <a:rPr lang="en-US" sz="2400" dirty="0" smtClean="0"/>
              <a:t>Functions</a:t>
            </a:r>
            <a:endParaRPr lang="en-US" sz="2400" dirty="0"/>
          </a:p>
        </p:txBody>
      </p:sp>
      <p:sp>
        <p:nvSpPr>
          <p:cNvPr id="3" name="Content Placeholder 2"/>
          <p:cNvSpPr>
            <a:spLocks noGrp="1"/>
          </p:cNvSpPr>
          <p:nvPr>
            <p:ph idx="1"/>
          </p:nvPr>
        </p:nvSpPr>
        <p:spPr>
          <a:xfrm>
            <a:off x="457200" y="1295400"/>
            <a:ext cx="8229600" cy="5029200"/>
          </a:xfrm>
        </p:spPr>
        <p:txBody>
          <a:bodyPr>
            <a:normAutofit fontScale="92500" lnSpcReduction="20000"/>
          </a:bodyPr>
          <a:lstStyle/>
          <a:p>
            <a:pPr marL="0" indent="0">
              <a:buNone/>
            </a:pPr>
            <a:r>
              <a:rPr lang="en-US" b="1" dirty="0" smtClean="0"/>
              <a:t>Part A</a:t>
            </a:r>
          </a:p>
          <a:p>
            <a:r>
              <a:rPr lang="en-US" dirty="0" smtClean="0"/>
              <a:t>Statement syntax review</a:t>
            </a:r>
          </a:p>
          <a:p>
            <a:r>
              <a:rPr lang="en-US" dirty="0" smtClean="0"/>
              <a:t>Arithmetic Expressions and Operators</a:t>
            </a:r>
          </a:p>
          <a:p>
            <a:r>
              <a:rPr lang="en-US" dirty="0" smtClean="0"/>
              <a:t>Incrementing and Decrementing Variables</a:t>
            </a:r>
          </a:p>
          <a:p>
            <a:r>
              <a:rPr lang="en-US" dirty="0" smtClean="0"/>
              <a:t>Truth Values in C++</a:t>
            </a:r>
          </a:p>
          <a:p>
            <a:r>
              <a:rPr lang="en-US" dirty="0" smtClean="0"/>
              <a:t>The If-Then Statement</a:t>
            </a:r>
          </a:p>
          <a:p>
            <a:r>
              <a:rPr lang="en-US" dirty="0" smtClean="0"/>
              <a:t>Brace Style and Comments</a:t>
            </a:r>
            <a:endParaRPr lang="en-US" dirty="0" smtClean="0"/>
          </a:p>
          <a:p>
            <a:pPr marL="0" indent="0">
              <a:buNone/>
            </a:pPr>
            <a:r>
              <a:rPr lang="en-US" b="1" dirty="0" smtClean="0"/>
              <a:t>Part B</a:t>
            </a:r>
          </a:p>
          <a:p>
            <a:r>
              <a:rPr lang="en-US" dirty="0" smtClean="0"/>
              <a:t>Code Blocks</a:t>
            </a:r>
          </a:p>
          <a:p>
            <a:r>
              <a:rPr lang="en-US" dirty="0" smtClean="0"/>
              <a:t>Functions</a:t>
            </a:r>
          </a:p>
          <a:p>
            <a:r>
              <a:rPr lang="en-US" dirty="0" smtClean="0"/>
              <a:t>Function </a:t>
            </a:r>
            <a:r>
              <a:rPr lang="en-US" dirty="0" err="1" smtClean="0"/>
              <a:t>defintions</a:t>
            </a:r>
            <a:r>
              <a:rPr lang="en-US" dirty="0" smtClean="0"/>
              <a:t> (part 1)</a:t>
            </a:r>
            <a:endParaRPr lang="en-US" dirty="0" smtClean="0"/>
          </a:p>
          <a:p>
            <a:endParaRPr lang="en-US" dirty="0"/>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z="3200" dirty="0" smtClean="0"/>
              <a:t>Statement Syntax Review</a:t>
            </a:r>
            <a:endParaRPr lang="en-US" sz="3200" dirty="0"/>
          </a:p>
        </p:txBody>
      </p:sp>
      <p:sp>
        <p:nvSpPr>
          <p:cNvPr id="3" name="Content Placeholder 2"/>
          <p:cNvSpPr>
            <a:spLocks noGrp="1"/>
          </p:cNvSpPr>
          <p:nvPr>
            <p:ph idx="1"/>
          </p:nvPr>
        </p:nvSpPr>
        <p:spPr>
          <a:xfrm>
            <a:off x="457200" y="914400"/>
            <a:ext cx="8229600" cy="5638800"/>
          </a:xfrm>
        </p:spPr>
        <p:txBody>
          <a:bodyPr>
            <a:normAutofit fontScale="85000" lnSpcReduction="10000"/>
          </a:bodyPr>
          <a:lstStyle/>
          <a:p>
            <a:pPr>
              <a:spcBef>
                <a:spcPts val="1200"/>
              </a:spcBef>
            </a:pPr>
            <a:r>
              <a:rPr lang="en-US" sz="2400" dirty="0" smtClean="0"/>
              <a:t>Statements in a C++ program execute </a:t>
            </a:r>
            <a:r>
              <a:rPr lang="en-US" sz="2400" i="1" dirty="0" smtClean="0"/>
              <a:t>sequentially</a:t>
            </a:r>
            <a:r>
              <a:rPr lang="en-US" sz="2400" dirty="0" smtClean="0"/>
              <a:t>, top-to-bottom. In this sense sketches/programs are like a food recipe.</a:t>
            </a:r>
          </a:p>
          <a:p>
            <a:pPr>
              <a:spcBef>
                <a:spcPts val="1200"/>
              </a:spcBef>
            </a:pPr>
            <a:r>
              <a:rPr lang="en-US" sz="2400" dirty="0" smtClean="0"/>
              <a:t>Most statements appear on lines by themselves; this is convention. The language requires only that they be separated by whitespace (space, tab, newline). Note that newline is considered whitespace.</a:t>
            </a:r>
            <a:endParaRPr lang="en-US" sz="2400" dirty="0" smtClean="0"/>
          </a:p>
          <a:p>
            <a:pPr>
              <a:spcBef>
                <a:spcPts val="1200"/>
              </a:spcBef>
            </a:pPr>
            <a:r>
              <a:rPr lang="en-US" sz="2400" dirty="0" smtClean="0"/>
              <a:t>All statements, including assignments and </a:t>
            </a:r>
            <a:r>
              <a:rPr lang="en-US" sz="2400" dirty="0" err="1" smtClean="0"/>
              <a:t>defintions</a:t>
            </a:r>
            <a:r>
              <a:rPr lang="en-US" sz="2400" dirty="0" smtClean="0"/>
              <a:t>, must be terminated with a semicolon (the C++ counterpart to an English period.)</a:t>
            </a:r>
          </a:p>
          <a:p>
            <a:pPr>
              <a:spcBef>
                <a:spcPts val="1200"/>
              </a:spcBef>
            </a:pPr>
            <a:r>
              <a:rPr lang="en-US" sz="2400" dirty="0" smtClean="0"/>
              <a:t>Constants are numbers which appear “as themselves” in C++ code, e.g., </a:t>
            </a:r>
            <a:r>
              <a:rPr lang="en-US" sz="2400" dirty="0" smtClean="0">
                <a:latin typeface="Consolas" panose="020B0609020204030204" pitchFamily="49" charset="0"/>
                <a:cs typeface="Consolas" panose="020B0609020204030204" pitchFamily="49" charset="0"/>
              </a:rPr>
              <a:t>3.1415926</a:t>
            </a:r>
          </a:p>
          <a:p>
            <a:pPr>
              <a:spcBef>
                <a:spcPts val="1200"/>
              </a:spcBef>
            </a:pPr>
            <a:r>
              <a:rPr lang="en-US" sz="2400" dirty="0" smtClean="0"/>
              <a:t>Variables are containers for numbers or other data.</a:t>
            </a:r>
          </a:p>
          <a:p>
            <a:pPr>
              <a:spcBef>
                <a:spcPts val="1200"/>
              </a:spcBef>
            </a:pPr>
            <a:r>
              <a:rPr lang="en-US" sz="2400" dirty="0" smtClean="0"/>
              <a:t>Variables must be </a:t>
            </a:r>
            <a:r>
              <a:rPr lang="en-US" sz="2400" u="sng" dirty="0" smtClean="0"/>
              <a:t>declared</a:t>
            </a:r>
            <a:r>
              <a:rPr lang="en-US" sz="2400" dirty="0" smtClean="0"/>
              <a:t> as a particular data type.</a:t>
            </a:r>
            <a:endParaRPr lang="en-US" sz="2400" dirty="0" smtClean="0"/>
          </a:p>
          <a:p>
            <a:pPr>
              <a:spcBef>
                <a:spcPts val="1200"/>
              </a:spcBef>
            </a:pPr>
            <a:r>
              <a:rPr lang="en-US" sz="2400" dirty="0" smtClean="0"/>
              <a:t>The </a:t>
            </a:r>
            <a:r>
              <a:rPr lang="en-US" sz="2400" dirty="0" smtClean="0">
                <a:latin typeface="Consolas" panose="020B0609020204030204" pitchFamily="49" charset="0"/>
                <a:cs typeface="Consolas" panose="020B0609020204030204" pitchFamily="49" charset="0"/>
              </a:rPr>
              <a:t>setup() </a:t>
            </a:r>
            <a:r>
              <a:rPr lang="en-US" sz="2400" dirty="0" smtClean="0"/>
              <a:t>and </a:t>
            </a:r>
            <a:r>
              <a:rPr lang="en-US" sz="2400" dirty="0" smtClean="0">
                <a:latin typeface="Consolas" panose="020B0609020204030204" pitchFamily="49" charset="0"/>
                <a:cs typeface="Consolas" panose="020B0609020204030204" pitchFamily="49" charset="0"/>
              </a:rPr>
              <a:t>loop() </a:t>
            </a:r>
            <a:r>
              <a:rPr lang="en-US" sz="2400" dirty="0" smtClean="0"/>
              <a:t>sections begin and end with open { and close } braces, respectively.</a:t>
            </a:r>
          </a:p>
          <a:p>
            <a:pPr>
              <a:spcBef>
                <a:spcPts val="1200"/>
              </a:spcBef>
            </a:pPr>
            <a:r>
              <a:rPr lang="en-US" sz="2400" b="1" dirty="0" smtClean="0">
                <a:solidFill>
                  <a:srgbClr val="FFFF00"/>
                </a:solidFill>
              </a:rPr>
              <a:t>C++ is </a:t>
            </a:r>
            <a:r>
              <a:rPr lang="en-US" sz="2400" b="1" u="sng" dirty="0" smtClean="0">
                <a:solidFill>
                  <a:srgbClr val="FFFF00"/>
                </a:solidFill>
              </a:rPr>
              <a:t>case sensitive</a:t>
            </a:r>
            <a:r>
              <a:rPr lang="en-US" sz="2400" b="1" dirty="0" smtClean="0">
                <a:solidFill>
                  <a:srgbClr val="FFFF00"/>
                </a:solidFill>
              </a:rPr>
              <a:t>!</a:t>
            </a:r>
            <a:r>
              <a:rPr lang="en-US" sz="2400" dirty="0" smtClean="0"/>
              <a:t> </a:t>
            </a:r>
            <a:r>
              <a:rPr lang="en-US" sz="2400" dirty="0" err="1" smtClean="0">
                <a:latin typeface="Consolas" panose="020B0609020204030204" pitchFamily="49" charset="0"/>
                <a:cs typeface="Consolas" panose="020B0609020204030204" pitchFamily="49" charset="0"/>
              </a:rPr>
              <a:t>An_Integer_Variable</a:t>
            </a:r>
            <a:r>
              <a:rPr lang="en-US" sz="2400" dirty="0" smtClean="0"/>
              <a:t> and </a:t>
            </a:r>
            <a:r>
              <a:rPr lang="en-US" sz="2400" dirty="0" err="1" smtClean="0">
                <a:latin typeface="Consolas" panose="020B0609020204030204" pitchFamily="49" charset="0"/>
                <a:cs typeface="Consolas" panose="020B0609020204030204" pitchFamily="49" charset="0"/>
              </a:rPr>
              <a:t>an_integer_variable</a:t>
            </a:r>
            <a:r>
              <a:rPr lang="en-US" sz="2400" dirty="0" smtClean="0"/>
              <a:t> are not the same entity!</a:t>
            </a:r>
            <a:endParaRPr lang="en-US" sz="2400" dirty="0" smtClean="0"/>
          </a:p>
          <a:p>
            <a:pPr>
              <a:spcBef>
                <a:spcPts val="1200"/>
              </a:spcBef>
            </a:pPr>
            <a:endParaRPr lang="en-US" dirty="0"/>
          </a:p>
        </p:txBody>
      </p:sp>
    </p:spTree>
    <p:extLst>
      <p:ext uri="{BB962C8B-B14F-4D97-AF65-F5344CB8AC3E}">
        <p14:creationId xmlns:p14="http://schemas.microsoft.com/office/powerpoint/2010/main" val="14869469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z="2800" dirty="0" smtClean="0"/>
              <a:t>Brief Note On Sanitizing Data</a:t>
            </a:r>
            <a:endParaRPr lang="en-US" sz="2800" dirty="0">
              <a:latin typeface="Consolas" panose="020B0609020204030204" pitchFamily="49" charset="0"/>
              <a:cs typeface="Consolas" panose="020B0609020204030204" pitchFamily="49" charset="0"/>
            </a:endParaRPr>
          </a:p>
        </p:txBody>
      </p:sp>
      <p:sp>
        <p:nvSpPr>
          <p:cNvPr id="3" name="Content Placeholder 2"/>
          <p:cNvSpPr>
            <a:spLocks noGrp="1"/>
          </p:cNvSpPr>
          <p:nvPr>
            <p:ph idx="1"/>
          </p:nvPr>
        </p:nvSpPr>
        <p:spPr>
          <a:xfrm>
            <a:off x="152400" y="1066800"/>
            <a:ext cx="8686800" cy="4724400"/>
          </a:xfrm>
        </p:spPr>
        <p:txBody>
          <a:bodyPr>
            <a:noAutofit/>
          </a:bodyPr>
          <a:lstStyle/>
          <a:p>
            <a:pPr marL="347472">
              <a:spcBef>
                <a:spcPts val="1200"/>
              </a:spcBef>
            </a:pPr>
            <a:r>
              <a:rPr lang="en-US" sz="2350" dirty="0" smtClean="0"/>
              <a:t>Some of you have run into issues when directly copying text from PDF files (our lessons) into the IDE. This is due to hidden characters which get copied from the PDF and confuse the IDE. Windows is particularly prone to this</a:t>
            </a:r>
            <a:endParaRPr lang="en-US" sz="2350" i="1" dirty="0" smtClean="0"/>
          </a:p>
          <a:p>
            <a:pPr marL="347472">
              <a:spcBef>
                <a:spcPts val="1200"/>
              </a:spcBef>
            </a:pPr>
            <a:r>
              <a:rPr lang="en-US" sz="2350" dirty="0" smtClean="0"/>
              <a:t>The solution is to first paste the text into a plain text editor. This strips out any hidden characters and leaves only the program code</a:t>
            </a:r>
            <a:endParaRPr lang="en-US" sz="2400" dirty="0">
              <a:latin typeface="Consolas" panose="020B0609020204030204" pitchFamily="49" charset="0"/>
              <a:cs typeface="Consolas" panose="020B0609020204030204" pitchFamily="49" charset="0"/>
            </a:endParaRPr>
          </a:p>
          <a:p>
            <a:pPr marL="347472">
              <a:spcBef>
                <a:spcPts val="1200"/>
              </a:spcBef>
            </a:pPr>
            <a:r>
              <a:rPr lang="en-US" sz="2350" dirty="0" smtClean="0"/>
              <a:t>On Windows, the tool for doing this is Notepad</a:t>
            </a:r>
          </a:p>
          <a:p>
            <a:pPr marL="347472">
              <a:spcBef>
                <a:spcPts val="1200"/>
              </a:spcBef>
            </a:pPr>
            <a:r>
              <a:rPr lang="en-US" sz="2350" dirty="0" smtClean="0"/>
              <a:t>On Linux (</a:t>
            </a:r>
            <a:r>
              <a:rPr lang="en-US" sz="2350" dirty="0" err="1" smtClean="0"/>
              <a:t>Kubuntu</a:t>
            </a:r>
            <a:r>
              <a:rPr lang="en-US" sz="2350" dirty="0" smtClean="0"/>
              <a:t>), the Kate text editor will work</a:t>
            </a:r>
          </a:p>
          <a:p>
            <a:pPr marL="347472">
              <a:spcBef>
                <a:spcPts val="1200"/>
              </a:spcBef>
            </a:pPr>
            <a:r>
              <a:rPr lang="en-US" sz="2350" dirty="0" smtClean="0"/>
              <a:t>Both can be accessed via the Start/Applications menu</a:t>
            </a:r>
          </a:p>
          <a:p>
            <a:pPr marL="347472">
              <a:spcBef>
                <a:spcPts val="1200"/>
              </a:spcBef>
            </a:pPr>
            <a:r>
              <a:rPr lang="en-US" sz="2350" dirty="0" smtClean="0"/>
              <a:t>For best results: copy from the PDF, paste into the editor, deselect the text, the reselect, copy, and paste into the IDE</a:t>
            </a:r>
          </a:p>
          <a:p>
            <a:pPr marL="347472">
              <a:spcBef>
                <a:spcPts val="1200"/>
              </a:spcBef>
            </a:pPr>
            <a:r>
              <a:rPr lang="en-US" sz="2350" dirty="0" smtClean="0"/>
              <a:t>Yes, the IDE should do this for us, but here we are</a:t>
            </a:r>
            <a:endParaRPr lang="en-US" sz="2350" dirty="0"/>
          </a:p>
        </p:txBody>
      </p:sp>
    </p:spTree>
    <p:extLst>
      <p:ext uri="{BB962C8B-B14F-4D97-AF65-F5344CB8AC3E}">
        <p14:creationId xmlns:p14="http://schemas.microsoft.com/office/powerpoint/2010/main" val="670290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z="2800" dirty="0" smtClean="0"/>
              <a:t>Brief Note On </a:t>
            </a:r>
            <a:r>
              <a:rPr lang="en-US" sz="2800" dirty="0" smtClean="0">
                <a:latin typeface="Consolas" panose="020B0609020204030204" pitchFamily="49" charset="0"/>
                <a:cs typeface="Consolas" panose="020B0609020204030204" pitchFamily="49" charset="0"/>
              </a:rPr>
              <a:t>delay()</a:t>
            </a:r>
            <a:endParaRPr lang="en-US" sz="2800" dirty="0">
              <a:latin typeface="Consolas" panose="020B0609020204030204" pitchFamily="49" charset="0"/>
              <a:cs typeface="Consolas" panose="020B0609020204030204" pitchFamily="49" charset="0"/>
            </a:endParaRPr>
          </a:p>
        </p:txBody>
      </p:sp>
      <p:sp>
        <p:nvSpPr>
          <p:cNvPr id="3" name="Content Placeholder 2"/>
          <p:cNvSpPr>
            <a:spLocks noGrp="1"/>
          </p:cNvSpPr>
          <p:nvPr>
            <p:ph idx="1"/>
          </p:nvPr>
        </p:nvSpPr>
        <p:spPr>
          <a:xfrm>
            <a:off x="152400" y="1066800"/>
            <a:ext cx="8686800" cy="4724400"/>
          </a:xfrm>
        </p:spPr>
        <p:txBody>
          <a:bodyPr>
            <a:noAutofit/>
          </a:bodyPr>
          <a:lstStyle/>
          <a:p>
            <a:pPr marL="347472">
              <a:spcBef>
                <a:spcPts val="1200"/>
              </a:spcBef>
            </a:pPr>
            <a:r>
              <a:rPr lang="en-US" sz="2350" dirty="0" smtClean="0"/>
              <a:t>We will cover functions in more depth later</a:t>
            </a:r>
            <a:endParaRPr lang="en-US" sz="2350" dirty="0"/>
          </a:p>
          <a:p>
            <a:pPr marL="347472">
              <a:spcBef>
                <a:spcPts val="1200"/>
              </a:spcBef>
            </a:pPr>
            <a:r>
              <a:rPr lang="en-US" sz="2350" dirty="0" smtClean="0"/>
              <a:t>For now, know that </a:t>
            </a:r>
            <a:r>
              <a:rPr lang="en-US" sz="2350" dirty="0" smtClean="0">
                <a:latin typeface="Consolas" panose="020B0609020204030204" pitchFamily="49" charset="0"/>
                <a:cs typeface="Consolas" panose="020B0609020204030204" pitchFamily="49" charset="0"/>
              </a:rPr>
              <a:t>delay()</a:t>
            </a:r>
            <a:r>
              <a:rPr lang="en-US" sz="2350" dirty="0" smtClean="0"/>
              <a:t> is a function which causes the processor to pause (wait) for that amount of time before continuing on in a sketch.</a:t>
            </a:r>
            <a:endParaRPr lang="en-US" sz="2350" i="1" dirty="0" smtClean="0"/>
          </a:p>
          <a:p>
            <a:pPr marL="347472">
              <a:spcBef>
                <a:spcPts val="1200"/>
              </a:spcBef>
            </a:pPr>
            <a:r>
              <a:rPr lang="en-US" sz="2350" dirty="0" smtClean="0"/>
              <a:t>The syntax (formal usage rules) for delay() is:</a:t>
            </a:r>
            <a:br>
              <a:rPr lang="en-US" sz="2350" dirty="0" smtClean="0"/>
            </a:br>
            <a:r>
              <a:rPr lang="en-US" sz="2350" dirty="0" smtClean="0"/>
              <a:t>	</a:t>
            </a:r>
            <a:r>
              <a:rPr lang="en-US" sz="2350" dirty="0" smtClean="0">
                <a:latin typeface="Consolas" panose="020B0609020204030204" pitchFamily="49" charset="0"/>
                <a:cs typeface="Consolas" panose="020B0609020204030204" pitchFamily="49" charset="0"/>
              </a:rPr>
              <a:t>delay(number of milliseconds to wait)</a:t>
            </a:r>
            <a:endParaRPr lang="en-US" sz="2400" dirty="0">
              <a:latin typeface="Consolas" panose="020B0609020204030204" pitchFamily="49" charset="0"/>
              <a:cs typeface="Consolas" panose="020B0609020204030204" pitchFamily="49" charset="0"/>
            </a:endParaRPr>
          </a:p>
          <a:p>
            <a:pPr marL="347472">
              <a:spcBef>
                <a:spcPts val="1200"/>
              </a:spcBef>
            </a:pPr>
            <a:r>
              <a:rPr lang="en-US" sz="2350" dirty="0" smtClean="0"/>
              <a:t> It is very important to use delay statements, or some other means of slowing output, when using the serial monitor</a:t>
            </a:r>
          </a:p>
          <a:p>
            <a:pPr marL="347472">
              <a:spcBef>
                <a:spcPts val="1200"/>
              </a:spcBef>
            </a:pPr>
            <a:r>
              <a:rPr lang="en-US" sz="2350" dirty="0" smtClean="0"/>
              <a:t>This is because Arduino boards run fast enough that their serial output, unchecked, can overload the computer and operating system the IDE is running on</a:t>
            </a:r>
          </a:p>
          <a:p>
            <a:pPr marL="347472">
              <a:spcBef>
                <a:spcPts val="1200"/>
              </a:spcBef>
            </a:pPr>
            <a:r>
              <a:rPr lang="en-US" sz="2350" dirty="0" smtClean="0"/>
              <a:t>This is not a problem when running a board standalone (not connected to the IDE), only when using the </a:t>
            </a:r>
            <a:r>
              <a:rPr lang="en-US" sz="2350" dirty="0"/>
              <a:t>S</a:t>
            </a:r>
            <a:r>
              <a:rPr lang="en-US" sz="2350" dirty="0" smtClean="0"/>
              <a:t>erial </a:t>
            </a:r>
            <a:r>
              <a:rPr lang="en-US" sz="2350" dirty="0"/>
              <a:t>M</a:t>
            </a:r>
            <a:r>
              <a:rPr lang="en-US" sz="2350" dirty="0" smtClean="0"/>
              <a:t>onitor.</a:t>
            </a:r>
            <a:endParaRPr lang="en-US" sz="2350" dirty="0"/>
          </a:p>
        </p:txBody>
      </p:sp>
    </p:spTree>
    <p:extLst>
      <p:ext uri="{BB962C8B-B14F-4D97-AF65-F5344CB8AC3E}">
        <p14:creationId xmlns:p14="http://schemas.microsoft.com/office/powerpoint/2010/main" val="13600829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z="2800" dirty="0" smtClean="0"/>
              <a:t>Arithmetic Expressions and Operators</a:t>
            </a:r>
            <a:endParaRPr lang="en-US" sz="2800" dirty="0"/>
          </a:p>
        </p:txBody>
      </p:sp>
      <p:sp>
        <p:nvSpPr>
          <p:cNvPr id="3" name="Content Placeholder 2"/>
          <p:cNvSpPr>
            <a:spLocks noGrp="1"/>
          </p:cNvSpPr>
          <p:nvPr>
            <p:ph idx="1"/>
          </p:nvPr>
        </p:nvSpPr>
        <p:spPr>
          <a:xfrm>
            <a:off x="152400" y="1066800"/>
            <a:ext cx="8686800" cy="4724400"/>
          </a:xfrm>
        </p:spPr>
        <p:txBody>
          <a:bodyPr>
            <a:noAutofit/>
          </a:bodyPr>
          <a:lstStyle/>
          <a:p>
            <a:pPr marL="347472">
              <a:spcBef>
                <a:spcPts val="1200"/>
              </a:spcBef>
            </a:pPr>
            <a:r>
              <a:rPr lang="en-US" sz="2350" dirty="0" smtClean="0"/>
              <a:t>An arithmetic expression is a combination of arithmetic operators tha</a:t>
            </a:r>
            <a:r>
              <a:rPr lang="en-US" sz="2350" dirty="0" smtClean="0"/>
              <a:t>t produces a </a:t>
            </a:r>
            <a:r>
              <a:rPr lang="en-US" sz="2350" u="sng" dirty="0" smtClean="0"/>
              <a:t>numerical</a:t>
            </a:r>
            <a:r>
              <a:rPr lang="en-US" sz="2350" dirty="0" smtClean="0"/>
              <a:t> result.</a:t>
            </a:r>
            <a:endParaRPr lang="en-US" sz="2350" dirty="0"/>
          </a:p>
          <a:p>
            <a:pPr marL="347472">
              <a:spcBef>
                <a:spcPts val="1200"/>
              </a:spcBef>
            </a:pPr>
            <a:r>
              <a:rPr lang="en-US" sz="2350" dirty="0" smtClean="0"/>
              <a:t>Arithmetic expressions are normally used as arguments (data input) to statements, such as the assignment operator =.</a:t>
            </a:r>
            <a:endParaRPr lang="en-US" sz="2350" i="1" dirty="0" smtClean="0"/>
          </a:p>
          <a:p>
            <a:pPr marL="347472">
              <a:spcBef>
                <a:spcPts val="1200"/>
              </a:spcBef>
            </a:pPr>
            <a:r>
              <a:rPr lang="en-US" sz="2350" dirty="0" smtClean="0"/>
              <a:t>The basic C arithmetic operators, as previously mentioned, </a:t>
            </a:r>
            <a:r>
              <a:rPr lang="en-US" sz="2400" dirty="0"/>
              <a:t>are + (</a:t>
            </a:r>
            <a:r>
              <a:rPr lang="en-US" sz="2400" dirty="0" err="1"/>
              <a:t>addtion</a:t>
            </a:r>
            <a:r>
              <a:rPr lang="en-US" sz="2400" dirty="0"/>
              <a:t>), - (subtraction), * (multiplication), / (division), % (modulus or modulo or remainder) and ^ (exponentiation).</a:t>
            </a:r>
          </a:p>
          <a:p>
            <a:pPr marL="347472">
              <a:spcBef>
                <a:spcPts val="1200"/>
              </a:spcBef>
            </a:pPr>
            <a:r>
              <a:rPr lang="en-US" sz="2350" dirty="0" smtClean="0"/>
              <a:t> There are also binary operators which operate on the raw binary data that defines a constant or variable. More on those later.</a:t>
            </a:r>
            <a:endParaRPr lang="en-US" sz="2350" dirty="0"/>
          </a:p>
        </p:txBody>
      </p:sp>
    </p:spTree>
    <p:extLst>
      <p:ext uri="{BB962C8B-B14F-4D97-AF65-F5344CB8AC3E}">
        <p14:creationId xmlns:p14="http://schemas.microsoft.com/office/powerpoint/2010/main" val="1786441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792162"/>
          </a:xfrm>
        </p:spPr>
        <p:txBody>
          <a:bodyPr/>
          <a:lstStyle/>
          <a:p>
            <a:r>
              <a:rPr lang="en-US" sz="2800" dirty="0" smtClean="0"/>
              <a:t>Incrementing and Decrementing Variables</a:t>
            </a:r>
            <a:endParaRPr lang="en-US" sz="2800" dirty="0"/>
          </a:p>
        </p:txBody>
      </p:sp>
      <p:sp>
        <p:nvSpPr>
          <p:cNvPr id="3" name="Content Placeholder 2"/>
          <p:cNvSpPr>
            <a:spLocks noGrp="1"/>
          </p:cNvSpPr>
          <p:nvPr>
            <p:ph idx="1"/>
          </p:nvPr>
        </p:nvSpPr>
        <p:spPr>
          <a:xfrm>
            <a:off x="152400" y="1066800"/>
            <a:ext cx="8686800" cy="4724400"/>
          </a:xfrm>
        </p:spPr>
        <p:txBody>
          <a:bodyPr>
            <a:noAutofit/>
          </a:bodyPr>
          <a:lstStyle/>
          <a:p>
            <a:pPr marL="347472">
              <a:spcBef>
                <a:spcPts val="1200"/>
              </a:spcBef>
            </a:pPr>
            <a:r>
              <a:rPr lang="en-US" sz="2350" dirty="0" smtClean="0"/>
              <a:t>Incrementing a variable means adding to it, and likewise decrementing means subtracting from it.</a:t>
            </a:r>
            <a:endParaRPr lang="en-US" sz="2350" dirty="0"/>
          </a:p>
          <a:p>
            <a:pPr marL="347472">
              <a:spcBef>
                <a:spcPts val="1200"/>
              </a:spcBef>
            </a:pPr>
            <a:r>
              <a:rPr lang="en-US" sz="2350" dirty="0" smtClean="0"/>
              <a:t>C++ provides </a:t>
            </a:r>
            <a:r>
              <a:rPr lang="en-US" sz="2350" dirty="0" err="1" smtClean="0"/>
              <a:t>autoincrement</a:t>
            </a:r>
            <a:r>
              <a:rPr lang="en-US" sz="2350" dirty="0" smtClean="0"/>
              <a:t> operators which can be applied to numeric variables. These are traditionally written in postfix form (after the variable name.) They can be applied to a variable pretty much anywhere, however that can lead to chaos, so they are generally written as unique statements, with some exceptions as we’ll see.</a:t>
            </a:r>
            <a:endParaRPr lang="en-US" sz="2350" i="1" dirty="0" smtClean="0"/>
          </a:p>
          <a:p>
            <a:pPr marL="347472">
              <a:spcBef>
                <a:spcPts val="1200"/>
              </a:spcBef>
            </a:pPr>
            <a:r>
              <a:rPr lang="en-US" sz="2350" dirty="0" smtClean="0"/>
              <a:t>The </a:t>
            </a:r>
            <a:r>
              <a:rPr lang="en-US" sz="2350" dirty="0" err="1" smtClean="0"/>
              <a:t>autoincrement</a:t>
            </a:r>
            <a:r>
              <a:rPr lang="en-US" sz="2350" dirty="0" smtClean="0"/>
              <a:t> variable is ++. It is used like this:</a:t>
            </a:r>
            <a:br>
              <a:rPr lang="en-US" sz="2350" dirty="0" smtClean="0"/>
            </a:br>
            <a:r>
              <a:rPr lang="en-US" sz="2350" dirty="0" smtClean="0"/>
              <a:t>	</a:t>
            </a:r>
            <a:r>
              <a:rPr lang="en-US" sz="2350" dirty="0" err="1" smtClean="0">
                <a:latin typeface="Consolas" panose="020B0609020204030204" pitchFamily="49" charset="0"/>
                <a:cs typeface="Consolas" panose="020B0609020204030204" pitchFamily="49" charset="0"/>
              </a:rPr>
              <a:t>some_variable_name</a:t>
            </a:r>
            <a:r>
              <a:rPr lang="en-US" sz="2350" dirty="0" smtClean="0">
                <a:latin typeface="Consolas" panose="020B0609020204030204" pitchFamily="49" charset="0"/>
                <a:cs typeface="Consolas" panose="020B0609020204030204" pitchFamily="49" charset="0"/>
              </a:rPr>
              <a:t>++;</a:t>
            </a:r>
            <a:br>
              <a:rPr lang="en-US" sz="2350" dirty="0" smtClean="0">
                <a:latin typeface="Consolas" panose="020B0609020204030204" pitchFamily="49" charset="0"/>
                <a:cs typeface="Consolas" panose="020B0609020204030204" pitchFamily="49" charset="0"/>
              </a:rPr>
            </a:br>
            <a:r>
              <a:rPr lang="en-US" sz="2350" dirty="0" err="1" smtClean="0"/>
              <a:t>Autoincrement</a:t>
            </a:r>
            <a:r>
              <a:rPr lang="en-US" sz="2350" dirty="0" smtClean="0"/>
              <a:t> will add one (1) to the variable it is applied to. </a:t>
            </a:r>
          </a:p>
          <a:p>
            <a:pPr marL="347472">
              <a:spcBef>
                <a:spcPts val="1200"/>
              </a:spcBef>
            </a:pPr>
            <a:r>
              <a:rPr lang="en-US" sz="2350" dirty="0" smtClean="0"/>
              <a:t>The </a:t>
            </a:r>
            <a:r>
              <a:rPr lang="en-US" sz="2350" dirty="0" err="1" smtClean="0"/>
              <a:t>autodecrement</a:t>
            </a:r>
            <a:r>
              <a:rPr lang="en-US" sz="2350" dirty="0" smtClean="0"/>
              <a:t> variable is --. It’s use is similar:</a:t>
            </a:r>
            <a:br>
              <a:rPr lang="en-US" sz="2350" dirty="0" smtClean="0"/>
            </a:br>
            <a:r>
              <a:rPr lang="en-US" sz="2350" dirty="0" smtClean="0"/>
              <a:t>	</a:t>
            </a:r>
            <a:r>
              <a:rPr lang="en-US" sz="2350" dirty="0" err="1" smtClean="0">
                <a:latin typeface="Consolas" panose="020B0609020204030204" pitchFamily="49" charset="0"/>
                <a:cs typeface="Consolas" panose="020B0609020204030204" pitchFamily="49" charset="0"/>
              </a:rPr>
              <a:t>some_variable_name</a:t>
            </a:r>
            <a:r>
              <a:rPr lang="en-US" sz="2350" dirty="0" smtClean="0">
                <a:latin typeface="Consolas" panose="020B0609020204030204" pitchFamily="49" charset="0"/>
                <a:cs typeface="Consolas" panose="020B0609020204030204" pitchFamily="49" charset="0"/>
              </a:rPr>
              <a:t>--;</a:t>
            </a:r>
            <a:endParaRPr lang="en-US" sz="2350" dirty="0"/>
          </a:p>
        </p:txBody>
      </p:sp>
    </p:spTree>
    <p:extLst>
      <p:ext uri="{BB962C8B-B14F-4D97-AF65-F5344CB8AC3E}">
        <p14:creationId xmlns:p14="http://schemas.microsoft.com/office/powerpoint/2010/main" val="28523610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dirty="0" err="1" smtClean="0"/>
              <a:t>Autoincrement</a:t>
            </a:r>
            <a:r>
              <a:rPr lang="en-US" dirty="0" smtClean="0"/>
              <a:t>/decrement</a:t>
            </a:r>
            <a:endParaRPr lang="en-US" dirty="0"/>
          </a:p>
        </p:txBody>
      </p:sp>
      <p:sp>
        <p:nvSpPr>
          <p:cNvPr id="4" name="TextBox 3"/>
          <p:cNvSpPr txBox="1"/>
          <p:nvPr/>
        </p:nvSpPr>
        <p:spPr>
          <a:xfrm>
            <a:off x="441960" y="1741629"/>
            <a:ext cx="8534400" cy="4031873"/>
          </a:xfrm>
          <a:prstGeom prst="rect">
            <a:avLst/>
          </a:prstGeom>
          <a:noFill/>
        </p:spPr>
        <p:txBody>
          <a:bodyPr wrap="square" rtlCol="0">
            <a:spAutoFit/>
          </a:bodyPr>
          <a:lstStyle/>
          <a:p>
            <a:r>
              <a:rPr lang="en-US" sz="1600" b="1" dirty="0" smtClean="0">
                <a:solidFill>
                  <a:srgbClr val="FFFF00"/>
                </a:solidFill>
                <a:latin typeface="Lucida Console" panose="020B0609040504020204" pitchFamily="49" charset="0"/>
              </a:rPr>
              <a:t>byte </a:t>
            </a:r>
            <a:r>
              <a:rPr lang="en-US" sz="1600" b="1" dirty="0" err="1" smtClean="0">
                <a:solidFill>
                  <a:srgbClr val="FFFF00"/>
                </a:solidFill>
                <a:latin typeface="Lucida Console" panose="020B0609040504020204" pitchFamily="49" charset="0"/>
              </a:rPr>
              <a:t>testvar</a:t>
            </a:r>
            <a:r>
              <a:rPr lang="en-US" sz="1600" b="1" dirty="0" smtClean="0">
                <a:solidFill>
                  <a:srgbClr val="FFFF00"/>
                </a:solidFill>
                <a:latin typeface="Lucida Console" panose="020B0609040504020204" pitchFamily="49" charset="0"/>
              </a:rPr>
              <a:t> = </a:t>
            </a:r>
            <a:r>
              <a:rPr lang="en-US" sz="1600" b="1" dirty="0" smtClean="0">
                <a:solidFill>
                  <a:srgbClr val="FFFF00"/>
                </a:solidFill>
                <a:latin typeface="Lucida Console" panose="020B0609040504020204" pitchFamily="49" charset="0"/>
              </a:rPr>
              <a:t>0</a:t>
            </a:r>
            <a:r>
              <a:rPr lang="en-US" sz="1600" b="1" dirty="0" smtClean="0">
                <a:solidFill>
                  <a:srgbClr val="FFFF00"/>
                </a:solidFill>
                <a:latin typeface="Lucida Console" panose="020B0609040504020204" pitchFamily="49" charset="0"/>
              </a:rPr>
              <a:t>;</a:t>
            </a:r>
            <a:endParaRPr lang="en-US" sz="1600" b="1" dirty="0">
              <a:solidFill>
                <a:srgbClr val="FFFF00"/>
              </a:solidFill>
              <a:latin typeface="Lucida Console" panose="020B0609040504020204" pitchFamily="49" charset="0"/>
            </a:endParaRPr>
          </a:p>
          <a:p>
            <a:endParaRPr lang="en-US" sz="1600" b="1" dirty="0">
              <a:solidFill>
                <a:srgbClr val="00B0F0"/>
              </a:solidFill>
              <a:latin typeface="Lucida Console" panose="020B0609040504020204" pitchFamily="49" charset="0"/>
            </a:endParaRPr>
          </a:p>
          <a:p>
            <a:r>
              <a:rPr lang="en-US" sz="1600" b="1" dirty="0">
                <a:solidFill>
                  <a:srgbClr val="FFFF00"/>
                </a:solidFill>
                <a:latin typeface="Lucida Console" panose="020B0609040504020204" pitchFamily="49" charset="0"/>
              </a:rPr>
              <a:t>// the setup function runs once when you press reset or </a:t>
            </a:r>
            <a:r>
              <a:rPr lang="en-US" sz="1600" b="1" dirty="0" smtClean="0">
                <a:solidFill>
                  <a:srgbClr val="FFFF00"/>
                </a:solidFill>
                <a:latin typeface="Lucida Console" panose="020B0609040504020204" pitchFamily="49" charset="0"/>
              </a:rPr>
              <a:t>power up</a:t>
            </a:r>
            <a:endParaRPr lang="en-US" sz="1600" b="1" dirty="0">
              <a:solidFill>
                <a:srgbClr val="FFFF00"/>
              </a:solidFill>
              <a:latin typeface="Lucida Console" panose="020B0609040504020204" pitchFamily="49" charset="0"/>
            </a:endParaRPr>
          </a:p>
          <a:p>
            <a:r>
              <a:rPr lang="en-US" sz="1600" b="1" dirty="0">
                <a:solidFill>
                  <a:srgbClr val="FFFF00"/>
                </a:solidFill>
                <a:latin typeface="Lucida Console" panose="020B0609040504020204" pitchFamily="49" charset="0"/>
              </a:rPr>
              <a:t>void setup() {</a:t>
            </a:r>
          </a:p>
          <a:p>
            <a:r>
              <a:rPr lang="en-US" sz="1600" b="1" dirty="0">
                <a:solidFill>
                  <a:srgbClr val="FFFF00"/>
                </a:solidFill>
                <a:latin typeface="Lucida Console" panose="020B0609040504020204" pitchFamily="49" charset="0"/>
              </a:rPr>
              <a:t>  // </a:t>
            </a:r>
            <a:r>
              <a:rPr lang="en-US" sz="1600" b="1" dirty="0" smtClean="0">
                <a:solidFill>
                  <a:srgbClr val="FFFF00"/>
                </a:solidFill>
                <a:latin typeface="Lucida Console" panose="020B0609040504020204" pitchFamily="49" charset="0"/>
              </a:rPr>
              <a:t>Setup port for serial monitor</a:t>
            </a:r>
          </a:p>
          <a:p>
            <a:r>
              <a:rPr lang="en-US" sz="1600" b="1" dirty="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 </a:t>
            </a:r>
            <a:r>
              <a:rPr lang="en-US" sz="1600" b="1" dirty="0" err="1" smtClean="0">
                <a:solidFill>
                  <a:srgbClr val="FFFF00"/>
                </a:solidFill>
                <a:latin typeface="Lucida Console" panose="020B0609040504020204" pitchFamily="49" charset="0"/>
              </a:rPr>
              <a:t>Serial.begin</a:t>
            </a:r>
            <a:r>
              <a:rPr lang="en-US" sz="1600" b="1" dirty="0" smtClean="0">
                <a:solidFill>
                  <a:srgbClr val="FFFF00"/>
                </a:solidFill>
                <a:latin typeface="Lucida Console" panose="020B0609040504020204" pitchFamily="49" charset="0"/>
              </a:rPr>
              <a:t>(9600);</a:t>
            </a:r>
            <a:endParaRPr lang="en-US" sz="1600" b="1" dirty="0">
              <a:solidFill>
                <a:srgbClr val="FFFF00"/>
              </a:solidFill>
              <a:latin typeface="Lucida Console" panose="020B0609040504020204" pitchFamily="49" charset="0"/>
            </a:endParaRPr>
          </a:p>
          <a:p>
            <a:r>
              <a:rPr lang="en-US" sz="1600" b="1" dirty="0" smtClean="0">
                <a:solidFill>
                  <a:srgbClr val="FFFF00"/>
                </a:solidFill>
                <a:latin typeface="Lucida Console" panose="020B0609040504020204" pitchFamily="49" charset="0"/>
              </a:rPr>
              <a:t>}</a:t>
            </a:r>
            <a:endParaRPr lang="en-US" sz="1600" b="1" dirty="0">
              <a:solidFill>
                <a:srgbClr val="FFFF00"/>
              </a:solidFill>
              <a:latin typeface="Lucida Console" panose="020B0609040504020204" pitchFamily="49" charset="0"/>
            </a:endParaRPr>
          </a:p>
          <a:p>
            <a:endParaRPr lang="en-US" sz="1600" b="1" dirty="0">
              <a:solidFill>
                <a:srgbClr val="FFFF00"/>
              </a:solidFill>
              <a:latin typeface="Lucida Console" panose="020B0609040504020204" pitchFamily="49" charset="0"/>
            </a:endParaRPr>
          </a:p>
          <a:p>
            <a:r>
              <a:rPr lang="en-US" sz="1600" b="1" dirty="0">
                <a:solidFill>
                  <a:srgbClr val="FFFF00"/>
                </a:solidFill>
                <a:latin typeface="Lucida Console" panose="020B0609040504020204" pitchFamily="49" charset="0"/>
              </a:rPr>
              <a:t>// the loop function runs over and over again </a:t>
            </a:r>
            <a:r>
              <a:rPr lang="en-US" sz="1600" b="1" dirty="0" smtClean="0">
                <a:solidFill>
                  <a:srgbClr val="FFFF00"/>
                </a:solidFill>
                <a:latin typeface="Lucida Console" panose="020B0609040504020204" pitchFamily="49" charset="0"/>
              </a:rPr>
              <a:t>forever</a:t>
            </a:r>
          </a:p>
          <a:p>
            <a:r>
              <a:rPr lang="en-US" sz="1600" b="1" dirty="0" smtClean="0">
                <a:solidFill>
                  <a:srgbClr val="FFFF00"/>
                </a:solidFill>
                <a:latin typeface="Lucida Console" panose="020B0609040504020204" pitchFamily="49" charset="0"/>
              </a:rPr>
              <a:t>// so will increment </a:t>
            </a:r>
            <a:r>
              <a:rPr lang="en-US" sz="1600" b="1" dirty="0" err="1" smtClean="0">
                <a:solidFill>
                  <a:srgbClr val="FFFF00"/>
                </a:solidFill>
                <a:latin typeface="Lucida Console" panose="020B0609040504020204" pitchFamily="49" charset="0"/>
              </a:rPr>
              <a:t>testvar</a:t>
            </a:r>
            <a:r>
              <a:rPr lang="en-US" sz="1600" b="1" dirty="0" smtClean="0">
                <a:solidFill>
                  <a:srgbClr val="FFFF00"/>
                </a:solidFill>
                <a:latin typeface="Lucida Console" panose="020B0609040504020204" pitchFamily="49" charset="0"/>
              </a:rPr>
              <a:t> forever</a:t>
            </a:r>
            <a:endParaRPr lang="en-US" sz="1600" b="1" dirty="0">
              <a:solidFill>
                <a:srgbClr val="FFFF00"/>
              </a:solidFill>
              <a:latin typeface="Lucida Console" panose="020B0609040504020204" pitchFamily="49" charset="0"/>
            </a:endParaRPr>
          </a:p>
          <a:p>
            <a:r>
              <a:rPr lang="en-US" sz="1600" b="1" dirty="0">
                <a:solidFill>
                  <a:srgbClr val="FFFF00"/>
                </a:solidFill>
                <a:latin typeface="Lucida Console" panose="020B0609040504020204" pitchFamily="49" charset="0"/>
              </a:rPr>
              <a:t>void loop() {</a:t>
            </a:r>
          </a:p>
          <a:p>
            <a:r>
              <a:rPr lang="en-US" sz="1600" b="1" dirty="0" smtClean="0">
                <a:solidFill>
                  <a:srgbClr val="FFFF00"/>
                </a:solidFill>
                <a:latin typeface="Lucida Console" panose="020B0609040504020204" pitchFamily="49" charset="0"/>
              </a:rPr>
              <a:t>  </a:t>
            </a:r>
            <a:r>
              <a:rPr lang="en-US" sz="1600" b="1" dirty="0" err="1" smtClean="0">
                <a:solidFill>
                  <a:srgbClr val="FFFF00"/>
                </a:solidFill>
                <a:latin typeface="Lucida Console" panose="020B0609040504020204" pitchFamily="49" charset="0"/>
              </a:rPr>
              <a:t>Serial.println</a:t>
            </a:r>
            <a:r>
              <a:rPr lang="en-US" sz="1600" b="1" dirty="0" smtClean="0">
                <a:solidFill>
                  <a:srgbClr val="FFFF00"/>
                </a:solidFill>
                <a:latin typeface="Lucida Console" panose="020B0609040504020204" pitchFamily="49" charset="0"/>
              </a:rPr>
              <a:t>(</a:t>
            </a:r>
            <a:r>
              <a:rPr lang="en-US" sz="1600" b="1" dirty="0" err="1" smtClean="0">
                <a:solidFill>
                  <a:srgbClr val="FFFF00"/>
                </a:solidFill>
                <a:latin typeface="Lucida Console" panose="020B0609040504020204" pitchFamily="49" charset="0"/>
              </a:rPr>
              <a:t>testvar,DEC</a:t>
            </a:r>
            <a:r>
              <a:rPr lang="en-US" sz="1600" b="1" dirty="0" smtClean="0">
                <a:solidFill>
                  <a:srgbClr val="FFFF00"/>
                </a:solidFill>
                <a:latin typeface="Lucida Console" panose="020B0609040504020204" pitchFamily="49" charset="0"/>
              </a:rPr>
              <a:t>);</a:t>
            </a:r>
          </a:p>
          <a:p>
            <a:r>
              <a:rPr lang="en-US" sz="1600" b="1" dirty="0">
                <a:solidFill>
                  <a:srgbClr val="FFFF00"/>
                </a:solidFill>
                <a:latin typeface="Lucida Console" panose="020B0609040504020204" pitchFamily="49" charset="0"/>
              </a:rPr>
              <a:t> </a:t>
            </a:r>
            <a:r>
              <a:rPr lang="en-US" sz="1600" b="1" dirty="0">
                <a:solidFill>
                  <a:srgbClr val="FFFF00"/>
                </a:solidFill>
                <a:latin typeface="Lucida Console" panose="020B0609040504020204" pitchFamily="49" charset="0"/>
              </a:rPr>
              <a:t> </a:t>
            </a:r>
            <a:r>
              <a:rPr lang="en-US" sz="1600" b="1" dirty="0" err="1" smtClean="0">
                <a:solidFill>
                  <a:srgbClr val="FFFF00"/>
                </a:solidFill>
                <a:latin typeface="Lucida Console" panose="020B0609040504020204" pitchFamily="49" charset="0"/>
              </a:rPr>
              <a:t>testvar</a:t>
            </a:r>
            <a:r>
              <a:rPr lang="en-US" sz="1600" b="1" dirty="0" smtClean="0">
                <a:solidFill>
                  <a:srgbClr val="FFFF00"/>
                </a:solidFill>
                <a:latin typeface="Lucida Console" panose="020B0609040504020204" pitchFamily="49" charset="0"/>
              </a:rPr>
              <a:t>++;</a:t>
            </a:r>
          </a:p>
          <a:p>
            <a:r>
              <a:rPr lang="en-US" sz="1600" b="1" dirty="0" smtClean="0">
                <a:solidFill>
                  <a:srgbClr val="FFFF00"/>
                </a:solidFill>
                <a:latin typeface="Lucida Console" panose="020B0609040504020204" pitchFamily="49" charset="0"/>
              </a:rPr>
              <a:t>// Do not reduce delay below 250 to avoid locking up IDE or laptop</a:t>
            </a:r>
          </a:p>
          <a:p>
            <a:r>
              <a:rPr lang="en-US" sz="1600" b="1" dirty="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 delay(500);</a:t>
            </a:r>
            <a:endParaRPr lang="en-US" sz="1600" b="1" dirty="0">
              <a:solidFill>
                <a:srgbClr val="FFFF00"/>
              </a:solidFill>
              <a:latin typeface="Lucida Console" panose="020B0609040504020204" pitchFamily="49" charset="0"/>
            </a:endParaRPr>
          </a:p>
          <a:p>
            <a:r>
              <a:rPr lang="en-US" sz="1600" b="1" dirty="0">
                <a:solidFill>
                  <a:srgbClr val="FFFF00"/>
                </a:solidFill>
                <a:latin typeface="Lucida Console" panose="020B0609040504020204" pitchFamily="49" charset="0"/>
              </a:rPr>
              <a:t>}</a:t>
            </a:r>
          </a:p>
        </p:txBody>
      </p:sp>
      <p:sp>
        <p:nvSpPr>
          <p:cNvPr id="6" name="Content Placeholder 2"/>
          <p:cNvSpPr txBox="1">
            <a:spLocks/>
          </p:cNvSpPr>
          <p:nvPr/>
        </p:nvSpPr>
        <p:spPr>
          <a:xfrm>
            <a:off x="457200" y="838200"/>
            <a:ext cx="8229600" cy="7620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ea typeface="Segoe UI Symbol"/>
                <a:sym typeface="Wingdings"/>
              </a:rPr>
              <a:t>Let’s watch how </a:t>
            </a:r>
            <a:r>
              <a:rPr lang="en-US" sz="2000" b="1" dirty="0" err="1" smtClean="0">
                <a:ea typeface="Segoe UI Symbol"/>
                <a:sym typeface="Wingdings"/>
              </a:rPr>
              <a:t>autoincrement</a:t>
            </a:r>
            <a:r>
              <a:rPr lang="en-US" sz="2000" b="1" dirty="0" smtClean="0">
                <a:ea typeface="Segoe UI Symbol"/>
                <a:sym typeface="Wingdings"/>
              </a:rPr>
              <a:t> works. Enter the following sketch and upload it to your board. Be sure to have the Serial Monitor open (and set for 9600 speed) to watch the output.</a:t>
            </a:r>
            <a:endParaRPr lang="en-US" sz="2000" b="1" dirty="0"/>
          </a:p>
        </p:txBody>
      </p:sp>
      <p:sp>
        <p:nvSpPr>
          <p:cNvPr id="9" name="Content Placeholder 2"/>
          <p:cNvSpPr txBox="1">
            <a:spLocks/>
          </p:cNvSpPr>
          <p:nvPr/>
        </p:nvSpPr>
        <p:spPr>
          <a:xfrm>
            <a:off x="489668" y="5943600"/>
            <a:ext cx="8229600" cy="7620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ea typeface="Segoe UI Symbol"/>
                <a:sym typeface="Wingdings"/>
              </a:rPr>
              <a:t>Describe your results. What is happening, and why?</a:t>
            </a:r>
            <a:endParaRPr lang="en-US" sz="2000" b="1" dirty="0"/>
          </a:p>
        </p:txBody>
      </p:sp>
    </p:spTree>
    <p:extLst>
      <p:ext uri="{BB962C8B-B14F-4D97-AF65-F5344CB8AC3E}">
        <p14:creationId xmlns:p14="http://schemas.microsoft.com/office/powerpoint/2010/main" val="5925621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1626</TotalTime>
  <Words>1764</Words>
  <Application>Microsoft Office PowerPoint</Application>
  <PresentationFormat>On-screen Show (4:3)</PresentationFormat>
  <Paragraphs>285</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SEICHE 2022 Basic Arduino Programming</vt:lpstr>
      <vt:lpstr>Lesson Plan Overview</vt:lpstr>
      <vt:lpstr>Lesson 4 – Expressions, Conditionals, Blocks and Functions</vt:lpstr>
      <vt:lpstr>Statement Syntax Review</vt:lpstr>
      <vt:lpstr>Brief Note On Sanitizing Data</vt:lpstr>
      <vt:lpstr>Brief Note On delay()</vt:lpstr>
      <vt:lpstr>Arithmetic Expressions and Operators</vt:lpstr>
      <vt:lpstr>Incrementing and Decrementing Variables</vt:lpstr>
      <vt:lpstr>Autoincrement/decrement</vt:lpstr>
      <vt:lpstr>Self-Assignment</vt:lpstr>
      <vt:lpstr>Self-Assignment</vt:lpstr>
      <vt:lpstr>Truth Values in C++</vt:lpstr>
      <vt:lpstr>Conditional Operators</vt:lpstr>
      <vt:lpstr>The If-Then Statement</vt:lpstr>
      <vt:lpstr>If-Then – Let’s Give It A Go</vt:lpstr>
      <vt:lpstr>Brace Style</vt:lpstr>
      <vt:lpstr>Comments</vt:lpstr>
      <vt:lpstr>Code Blocks</vt:lpstr>
      <vt:lpstr>Functions</vt:lpstr>
      <vt:lpstr>Function Definitions</vt:lpstr>
      <vt:lpstr>Function Definitions - Excercise</vt:lpstr>
      <vt:lpstr>Formal End of Lesson 4</vt:lpstr>
      <vt:lpstr>LESSON REFERENCE</vt:lpstr>
      <vt:lpstr>LESSON 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49</cp:revision>
  <cp:lastPrinted>2022-09-13T17:17:03Z</cp:lastPrinted>
  <dcterms:created xsi:type="dcterms:W3CDTF">2022-02-01T06:18:00Z</dcterms:created>
  <dcterms:modified xsi:type="dcterms:W3CDTF">2022-09-27T16:49:12Z</dcterms:modified>
</cp:coreProperties>
</file>